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Poppins"/>
      <p:regular r:id="rId27"/>
      <p:bold r:id="rId28"/>
      <p:italic r:id="rId29"/>
      <p:boldItalic r:id="rId30"/>
    </p:embeddedFont>
    <p:embeddedFont>
      <p:font typeface="Poppins Medium"/>
      <p:regular r:id="rId31"/>
      <p:bold r:id="rId32"/>
      <p:italic r:id="rId33"/>
      <p:boldItalic r:id="rId34"/>
    </p:embeddedFont>
    <p:embeddedFont>
      <p:font typeface="Poppins SemiBold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9" roundtripDataSignature="AMtx7mgFXLHVPpL0loKlLERoeImGzg9u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Poppins-bold.fntdata"/><Relationship Id="rId27" Type="http://schemas.openxmlformats.org/officeDocument/2006/relationships/font" Target="fonts/Poppin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oppins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oppinsMedium-regular.fntdata"/><Relationship Id="rId30" Type="http://schemas.openxmlformats.org/officeDocument/2006/relationships/font" Target="fonts/Poppins-boldItalic.fntdata"/><Relationship Id="rId11" Type="http://schemas.openxmlformats.org/officeDocument/2006/relationships/slide" Target="slides/slide7.xml"/><Relationship Id="rId33" Type="http://schemas.openxmlformats.org/officeDocument/2006/relationships/font" Target="fonts/PoppinsMedium-italic.fntdata"/><Relationship Id="rId10" Type="http://schemas.openxmlformats.org/officeDocument/2006/relationships/slide" Target="slides/slide6.xml"/><Relationship Id="rId32" Type="http://schemas.openxmlformats.org/officeDocument/2006/relationships/font" Target="fonts/PoppinsMedium-bold.fntdata"/><Relationship Id="rId13" Type="http://schemas.openxmlformats.org/officeDocument/2006/relationships/slide" Target="slides/slide9.xml"/><Relationship Id="rId35" Type="http://schemas.openxmlformats.org/officeDocument/2006/relationships/font" Target="fonts/PoppinsSemiBold-regular.fntdata"/><Relationship Id="rId12" Type="http://schemas.openxmlformats.org/officeDocument/2006/relationships/slide" Target="slides/slide8.xml"/><Relationship Id="rId34" Type="http://schemas.openxmlformats.org/officeDocument/2006/relationships/font" Target="fonts/PoppinsMedium-boldItalic.fntdata"/><Relationship Id="rId15" Type="http://schemas.openxmlformats.org/officeDocument/2006/relationships/slide" Target="slides/slide11.xml"/><Relationship Id="rId37" Type="http://schemas.openxmlformats.org/officeDocument/2006/relationships/font" Target="fonts/PoppinsSemiBold-italic.fntdata"/><Relationship Id="rId14" Type="http://schemas.openxmlformats.org/officeDocument/2006/relationships/slide" Target="slides/slide10.xml"/><Relationship Id="rId36" Type="http://schemas.openxmlformats.org/officeDocument/2006/relationships/font" Target="fonts/PoppinsSemiBold-bold.fntdata"/><Relationship Id="rId17" Type="http://schemas.openxmlformats.org/officeDocument/2006/relationships/slide" Target="slides/slide13.xml"/><Relationship Id="rId39" Type="http://customschemas.google.com/relationships/presentationmetadata" Target="metadata"/><Relationship Id="rId16" Type="http://schemas.openxmlformats.org/officeDocument/2006/relationships/slide" Target="slides/slide12.xml"/><Relationship Id="rId38" Type="http://schemas.openxmlformats.org/officeDocument/2006/relationships/font" Target="fonts/PoppinsSemiBold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16465c3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g1616465c37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6f7b24ee2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g16f7b24ee2e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6f7b24ee2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g16f7b24ee2e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6f7b24ee2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g16f7b24ee2e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6f7b24ee2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g16f7b24ee2e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6f7b24ee2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g16f7b24ee2e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6f7b24ee2e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g16f7b24ee2e_0_2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6f7b24ee2e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2" name="Google Shape;222;g16f7b24ee2e_0_2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6f7b24ee2e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16f7b24ee2e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6f7b24ee2e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g16f7b24ee2e_0_2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6f7b24ee2e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g16f7b24ee2e_0_2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6f7b24ee2e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8" name="Google Shape;268;g16f7b24ee2e_0_2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6f7b24ee2e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7" name="Google Shape;277;g16f7b24ee2e_0_2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6f7b24ee2e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g16f7b24ee2e_0_2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6f7b24ee2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g16f7b24ee2e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f7b24ee2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g16f7b24ee2e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6f7b24ee2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g16f7b24ee2e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6f7b24ee2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g16f7b24ee2e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6f7b24ee2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g16f7b24ee2e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6f7b24ee2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g16f7b24ee2e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6f7b24ee2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g16f7b24ee2e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15.jp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30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Relationship Id="rId4" Type="http://schemas.openxmlformats.org/officeDocument/2006/relationships/image" Target="../media/image24.jp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26.jpg"/><Relationship Id="rId5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Relationship Id="rId4" Type="http://schemas.openxmlformats.org/officeDocument/2006/relationships/image" Target="../media/image20.jpg"/><Relationship Id="rId5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Relationship Id="rId4" Type="http://schemas.openxmlformats.org/officeDocument/2006/relationships/image" Target="../media/image27.png"/><Relationship Id="rId5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Relationship Id="rId4" Type="http://schemas.openxmlformats.org/officeDocument/2006/relationships/image" Target="../media/image27.png"/><Relationship Id="rId5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10.jp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616465c379_0_0"/>
          <p:cNvSpPr txBox="1"/>
          <p:nvPr/>
        </p:nvSpPr>
        <p:spPr>
          <a:xfrm>
            <a:off x="2223655" y="4994563"/>
            <a:ext cx="76617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Zdeněk Slejška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ředitel Nadačního fondu Eduzměna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6f7b24ee2e_0_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7875" y="903600"/>
            <a:ext cx="6488100" cy="11119350"/>
          </a:xfrm>
          <a:prstGeom prst="rect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2" name="Google Shape;182;g16f7b24ee2e_0_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5025" y="99125"/>
            <a:ext cx="1385900" cy="129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16f7b24ee2e_0_38"/>
          <p:cNvSpPr txBox="1"/>
          <p:nvPr/>
        </p:nvSpPr>
        <p:spPr>
          <a:xfrm>
            <a:off x="-649400" y="2828700"/>
            <a:ext cx="3915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COVID: </a:t>
            </a:r>
            <a:r>
              <a:rPr b="1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FOND PRO KUTNOHORSKO - “rychlá podpora”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16f7b24ee2e_0_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7563" y="1145200"/>
            <a:ext cx="8912525" cy="623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16f7b24ee2e_0_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5025" y="99125"/>
            <a:ext cx="1385900" cy="129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16f7b24ee2e_0_41"/>
          <p:cNvSpPr txBox="1"/>
          <p:nvPr/>
        </p:nvSpPr>
        <p:spPr>
          <a:xfrm>
            <a:off x="1784125" y="1340675"/>
            <a:ext cx="2114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s-CZ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MAPOVÁNÍ POTŘEB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16f7b24ee2e_0_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4450" y="916177"/>
            <a:ext cx="8914954" cy="594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6f7b24ee2e_0_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3775" y="41250"/>
            <a:ext cx="1430175" cy="13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16f7b24ee2e_0_44"/>
          <p:cNvSpPr txBox="1"/>
          <p:nvPr/>
        </p:nvSpPr>
        <p:spPr>
          <a:xfrm>
            <a:off x="920550" y="11231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s-CZ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EDUFEST</a:t>
            </a:r>
            <a:endParaRPr b="1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16f7b24ee2e_0_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865225" y="-53788"/>
            <a:ext cx="6461549" cy="861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6f7b24ee2e_0_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19975" y="41250"/>
            <a:ext cx="1430175" cy="13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6f7b24ee2e_0_47"/>
          <p:cNvSpPr/>
          <p:nvPr/>
        </p:nvSpPr>
        <p:spPr>
          <a:xfrm>
            <a:off x="7204375" y="2170550"/>
            <a:ext cx="4918500" cy="155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16f7b24ee2e_0_47"/>
          <p:cNvSpPr txBox="1"/>
          <p:nvPr/>
        </p:nvSpPr>
        <p:spPr>
          <a:xfrm>
            <a:off x="6650150" y="2172500"/>
            <a:ext cx="54432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s-CZ" sz="2000" u="none" cap="none" strike="noStrike">
                <a:solidFill>
                  <a:srgbClr val="25AEE5"/>
                </a:solidFill>
                <a:latin typeface="Arial"/>
                <a:ea typeface="Arial"/>
                <a:cs typeface="Arial"/>
                <a:sym typeface="Arial"/>
              </a:rPr>
              <a:t>PRÁCE SE ŠKOLAMI:</a:t>
            </a:r>
            <a:endParaRPr b="1" i="0" sz="2000" u="none" cap="none" strike="noStrike">
              <a:solidFill>
                <a:srgbClr val="25AEE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AEE5"/>
              </a:buClr>
              <a:buSzPts val="2000"/>
              <a:buFont typeface="Arial"/>
              <a:buChar char="-"/>
            </a:pPr>
            <a:r>
              <a:rPr b="1" i="0" lang="cs-CZ" sz="2000" u="none" cap="none" strike="noStrike">
                <a:solidFill>
                  <a:srgbClr val="25AEE5"/>
                </a:solidFill>
                <a:latin typeface="Arial"/>
                <a:ea typeface="Arial"/>
                <a:cs typeface="Arial"/>
                <a:sym typeface="Arial"/>
              </a:rPr>
              <a:t>PRŮVODCI</a:t>
            </a:r>
            <a:endParaRPr b="1" i="0" sz="2000" u="none" cap="none" strike="noStrike">
              <a:solidFill>
                <a:srgbClr val="25AEE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AEE5"/>
              </a:buClr>
              <a:buSzPts val="2000"/>
              <a:buFont typeface="Arial"/>
              <a:buChar char="-"/>
            </a:pPr>
            <a:r>
              <a:rPr b="1" i="0" lang="cs-CZ" sz="2000" u="none" cap="none" strike="noStrike">
                <a:solidFill>
                  <a:srgbClr val="25AEE5"/>
                </a:solidFill>
                <a:latin typeface="Arial"/>
                <a:ea typeface="Arial"/>
                <a:cs typeface="Arial"/>
                <a:sym typeface="Arial"/>
              </a:rPr>
              <a:t>TÝMY DUŠEVNÍHO ZDRAVÍ</a:t>
            </a:r>
            <a:endParaRPr b="1" i="0" sz="2000" u="none" cap="none" strike="noStrike">
              <a:solidFill>
                <a:srgbClr val="25AEE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AEE5"/>
              </a:buClr>
              <a:buSzPts val="2000"/>
              <a:buFont typeface="Arial"/>
              <a:buChar char="-"/>
            </a:pPr>
            <a:r>
              <a:rPr b="1" i="0" lang="cs-CZ" sz="2000" u="none" cap="none" strike="noStrike">
                <a:solidFill>
                  <a:srgbClr val="25AEE5"/>
                </a:solidFill>
                <a:latin typeface="Arial"/>
                <a:ea typeface="Arial"/>
                <a:cs typeface="Arial"/>
                <a:sym typeface="Arial"/>
              </a:rPr>
              <a:t>ŘEŠÍME SPOLEČNOU VÝZVU</a:t>
            </a:r>
            <a:endParaRPr b="1" i="0" sz="2000" u="none" cap="none" strike="noStrike">
              <a:solidFill>
                <a:srgbClr val="25AEE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16f7b24ee2e_0_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0127" y="1072225"/>
            <a:ext cx="8759598" cy="58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6f7b24ee2e_0_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8475" y="144375"/>
            <a:ext cx="1308400" cy="1219200"/>
          </a:xfrm>
          <a:prstGeom prst="rect">
            <a:avLst/>
          </a:prstGeom>
          <a:noFill/>
          <a:ln cap="flat" cmpd="sng" w="9525">
            <a:solidFill>
              <a:srgbClr val="DF1DE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2" name="Google Shape;212;g16f7b24ee2e_0_50"/>
          <p:cNvSpPr txBox="1"/>
          <p:nvPr/>
        </p:nvSpPr>
        <p:spPr>
          <a:xfrm>
            <a:off x="1225325" y="12246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s-CZ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MINIGRANTY</a:t>
            </a:r>
            <a:endParaRPr b="1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16f7b24ee2e_0_2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4925" y="1101724"/>
            <a:ext cx="8783374" cy="65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6f7b24ee2e_0_2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8475" y="144375"/>
            <a:ext cx="13084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16f7b24ee2e_0_267"/>
          <p:cNvSpPr txBox="1"/>
          <p:nvPr/>
        </p:nvSpPr>
        <p:spPr>
          <a:xfrm>
            <a:off x="1016175" y="5763775"/>
            <a:ext cx="3555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s-CZ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KOORDINACE UKRAJINA</a:t>
            </a:r>
            <a:endParaRPr b="1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16f7b24ee2e_0_2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7850" y="992700"/>
            <a:ext cx="8890752" cy="592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6f7b24ee2e_0_2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8475" y="296775"/>
            <a:ext cx="13084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6f7b24ee2e_0_264"/>
          <p:cNvSpPr txBox="1"/>
          <p:nvPr/>
        </p:nvSpPr>
        <p:spPr>
          <a:xfrm>
            <a:off x="858150" y="1153400"/>
            <a:ext cx="3810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s-CZ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SPOLEČNÉ AKCE    SE ŠKOLAMI</a:t>
            </a:r>
            <a:endParaRPr b="1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16f7b24ee2e_0_4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16f7b24ee2e_0_414"/>
          <p:cNvSpPr/>
          <p:nvPr/>
        </p:nvSpPr>
        <p:spPr>
          <a:xfrm>
            <a:off x="300033" y="234300"/>
            <a:ext cx="3446400" cy="6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16f7b24ee2e_0_414"/>
          <p:cNvSpPr/>
          <p:nvPr/>
        </p:nvSpPr>
        <p:spPr>
          <a:xfrm>
            <a:off x="423067" y="-49800"/>
            <a:ext cx="2828700" cy="2743200"/>
          </a:xfrm>
          <a:prstGeom prst="ellipse">
            <a:avLst/>
          </a:prstGeom>
          <a:solidFill>
            <a:srgbClr val="C6D30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16f7b24ee2e_0_414"/>
          <p:cNvSpPr txBox="1"/>
          <p:nvPr/>
        </p:nvSpPr>
        <p:spPr>
          <a:xfrm>
            <a:off x="601667" y="377800"/>
            <a:ext cx="2397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cs-CZ" sz="27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 </a:t>
            </a:r>
            <a:r>
              <a:rPr b="1" i="0" lang="cs-CZ" sz="27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91 %</a:t>
            </a:r>
            <a:r>
              <a:rPr b="0" i="0" lang="cs-CZ" sz="27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škol byly </a:t>
            </a:r>
            <a:r>
              <a:rPr b="0" i="0" lang="cs-CZ" sz="27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zmapovány potřeby</a:t>
            </a:r>
            <a:endParaRPr b="0" i="0" sz="19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235" name="Google Shape;235;g16f7b24ee2e_0_414"/>
          <p:cNvGrpSpPr/>
          <p:nvPr/>
        </p:nvGrpSpPr>
        <p:grpSpPr>
          <a:xfrm>
            <a:off x="8840838" y="-201667"/>
            <a:ext cx="2995183" cy="2858559"/>
            <a:chOff x="6325800" y="-196132"/>
            <a:chExt cx="2818200" cy="2775300"/>
          </a:xfrm>
        </p:grpSpPr>
        <p:sp>
          <p:nvSpPr>
            <p:cNvPr id="236" name="Google Shape;236;g16f7b24ee2e_0_414"/>
            <p:cNvSpPr/>
            <p:nvPr/>
          </p:nvSpPr>
          <p:spPr>
            <a:xfrm>
              <a:off x="6325800" y="-196132"/>
              <a:ext cx="2818200" cy="2775300"/>
            </a:xfrm>
            <a:prstGeom prst="ellipse">
              <a:avLst/>
            </a:prstGeom>
            <a:solidFill>
              <a:srgbClr val="DF1DE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37" name="Google Shape;237;g16f7b24ee2e_0_414"/>
            <p:cNvSpPr txBox="1"/>
            <p:nvPr/>
          </p:nvSpPr>
          <p:spPr>
            <a:xfrm>
              <a:off x="6409225" y="166019"/>
              <a:ext cx="2720100" cy="21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1" i="0" lang="cs-CZ" sz="1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ČERPÁNÍ PODPORY</a:t>
              </a:r>
              <a:endParaRPr b="1" i="0" sz="1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cs-CZ" sz="1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Individuální</a:t>
              </a:r>
              <a:endParaRPr b="0" i="0" sz="1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cs-CZ" sz="1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24 </a:t>
              </a:r>
              <a:r>
                <a:rPr b="0" i="0" lang="cs-CZ" sz="1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škol = 42 %</a:t>
              </a:r>
              <a:endParaRPr b="0" i="0" sz="1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cs-CZ" sz="1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Plošná</a:t>
              </a:r>
              <a:endParaRPr b="0" i="0" sz="1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1" i="0" lang="cs-CZ" sz="1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50 </a:t>
              </a:r>
              <a:r>
                <a:rPr b="0" i="0" lang="cs-CZ" sz="1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škol = 88 %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" name="Google Shape;238;g16f7b24ee2e_0_414"/>
          <p:cNvGrpSpPr/>
          <p:nvPr/>
        </p:nvGrpSpPr>
        <p:grpSpPr>
          <a:xfrm>
            <a:off x="-179396" y="3688108"/>
            <a:ext cx="3371916" cy="2858329"/>
            <a:chOff x="-134550" y="2766150"/>
            <a:chExt cx="2529000" cy="2143800"/>
          </a:xfrm>
        </p:grpSpPr>
        <p:sp>
          <p:nvSpPr>
            <p:cNvPr id="239" name="Google Shape;239;g16f7b24ee2e_0_414"/>
            <p:cNvSpPr/>
            <p:nvPr/>
          </p:nvSpPr>
          <p:spPr>
            <a:xfrm>
              <a:off x="4775" y="2766150"/>
              <a:ext cx="2214600" cy="2143800"/>
            </a:xfrm>
            <a:prstGeom prst="ellipse">
              <a:avLst/>
            </a:prstGeom>
            <a:solidFill>
              <a:srgbClr val="25AEE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g16f7b24ee2e_0_414"/>
            <p:cNvSpPr txBox="1"/>
            <p:nvPr/>
          </p:nvSpPr>
          <p:spPr>
            <a:xfrm>
              <a:off x="-134550" y="3086850"/>
              <a:ext cx="2529000" cy="172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cs-CZ" sz="19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Aktuální </a:t>
              </a:r>
              <a:endParaRPr b="0" i="0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cs-CZ" sz="19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spolupráce s cca:</a:t>
              </a:r>
              <a:endParaRPr b="0" i="0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cs-CZ" sz="1900" u="none" cap="none" strike="noStrike">
                  <a:solidFill>
                    <a:srgbClr val="00000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10</a:t>
              </a:r>
              <a:r>
                <a:rPr b="0" i="0" lang="cs-CZ" sz="19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zřizovateli</a:t>
              </a:r>
              <a:endParaRPr b="0" i="0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cs-CZ" sz="1900" u="none" cap="none" strike="noStrike">
                  <a:solidFill>
                    <a:srgbClr val="00000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35</a:t>
              </a:r>
              <a:r>
                <a:rPr b="0" i="0" lang="cs-CZ" sz="19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řediteli</a:t>
              </a:r>
              <a:endParaRPr b="0" i="0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cs-CZ" sz="1900" u="none" cap="none" strike="noStrike">
                  <a:solidFill>
                    <a:srgbClr val="00000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230</a:t>
              </a:r>
              <a:r>
                <a:rPr b="0" i="0" lang="cs-CZ" sz="19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učiteli</a:t>
              </a:r>
              <a:endParaRPr b="0" i="0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cs-CZ" sz="1900" u="none" cap="none" strike="noStrike">
                  <a:solidFill>
                    <a:srgbClr val="00000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1000</a:t>
              </a:r>
              <a:r>
                <a:rPr b="0" i="0" lang="cs-CZ" sz="19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dětmi</a:t>
              </a:r>
              <a:endParaRPr b="0" i="0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cs-CZ" sz="1900" u="none" cap="none" strike="noStrike">
                  <a:solidFill>
                    <a:srgbClr val="00000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2500</a:t>
              </a:r>
              <a:r>
                <a:rPr b="0" i="0" lang="cs-CZ" sz="19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rodiči</a:t>
              </a:r>
              <a:endParaRPr b="0" i="0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41" name="Google Shape;241;g16f7b24ee2e_0_414"/>
          <p:cNvSpPr/>
          <p:nvPr/>
        </p:nvSpPr>
        <p:spPr>
          <a:xfrm>
            <a:off x="6665981" y="2185970"/>
            <a:ext cx="2397300" cy="2157300"/>
          </a:xfrm>
          <a:prstGeom prst="ellipse">
            <a:avLst/>
          </a:prstGeom>
          <a:solidFill>
            <a:srgbClr val="EF7D0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16f7b24ee2e_0_414"/>
          <p:cNvSpPr txBox="1"/>
          <p:nvPr/>
        </p:nvSpPr>
        <p:spPr>
          <a:xfrm>
            <a:off x="6781183" y="2597617"/>
            <a:ext cx="2166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47 </a:t>
            </a:r>
            <a:r>
              <a:rPr b="0" i="0" lang="cs-CZ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</a:t>
            </a:r>
            <a:r>
              <a:rPr b="1" i="0" lang="cs-CZ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57</a:t>
            </a:r>
            <a:r>
              <a:rPr b="0" i="0" lang="cs-CZ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b="0" i="0" lang="cs-CZ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škol </a:t>
            </a:r>
            <a:r>
              <a:rPr b="0" i="0" lang="cs-CZ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spolupracovalo ve šk. roce 21/22 </a:t>
            </a:r>
            <a:br>
              <a:rPr b="0" i="0" lang="cs-CZ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cs-CZ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 </a:t>
            </a:r>
            <a:r>
              <a:rPr b="0" i="0" lang="cs-CZ" sz="1700" u="none" cap="none" strike="noStrike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průvodcem</a:t>
            </a:r>
            <a:endParaRPr b="0" i="0" sz="900" u="none" cap="none" strike="noStrike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16f7b24ee2e_0_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8600" y="250800"/>
            <a:ext cx="4814801" cy="57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16f7b24ee2e_0_209"/>
          <p:cNvSpPr/>
          <p:nvPr/>
        </p:nvSpPr>
        <p:spPr>
          <a:xfrm>
            <a:off x="2600333" y="157167"/>
            <a:ext cx="6986400" cy="6922800"/>
          </a:xfrm>
          <a:prstGeom prst="donut">
            <a:avLst>
              <a:gd fmla="val 3370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16f7b24ee2e_0_209"/>
          <p:cNvSpPr txBox="1"/>
          <p:nvPr/>
        </p:nvSpPr>
        <p:spPr>
          <a:xfrm>
            <a:off x="936600" y="1745967"/>
            <a:ext cx="388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KULTURA ŠKOLY</a:t>
            </a:r>
            <a:endParaRPr b="0" i="0" sz="3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16f7b24ee2e_0_209"/>
          <p:cNvSpPr txBox="1"/>
          <p:nvPr/>
        </p:nvSpPr>
        <p:spPr>
          <a:xfrm>
            <a:off x="1038233" y="2383167"/>
            <a:ext cx="3028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2540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cs-CZ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Vize a hodnoty </a:t>
            </a:r>
            <a:endParaRPr b="0" i="0" sz="20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540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cs-CZ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Rituály a ceremonie</a:t>
            </a:r>
            <a:endParaRPr b="0" i="0" sz="20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540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cs-CZ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Historie a sdílené příběhy</a:t>
            </a:r>
            <a:endParaRPr b="0" i="0" sz="20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540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cs-CZ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Lidé a vztahy</a:t>
            </a:r>
            <a:endParaRPr b="0" i="0" sz="20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540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cs-CZ" sz="2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Architektura, artefakty a symboly  </a:t>
            </a:r>
            <a:endParaRPr b="0" i="0" sz="2000" u="none" cap="none" strike="noStrik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g16f7b24ee2e_0_209"/>
          <p:cNvCxnSpPr/>
          <p:nvPr/>
        </p:nvCxnSpPr>
        <p:spPr>
          <a:xfrm flipH="1" rot="10800000">
            <a:off x="1914533" y="2383300"/>
            <a:ext cx="3128700" cy="2700"/>
          </a:xfrm>
          <a:prstGeom prst="straightConnector1">
            <a:avLst/>
          </a:prstGeom>
          <a:noFill/>
          <a:ln cap="flat" cmpd="sng" w="28575">
            <a:solidFill>
              <a:srgbClr val="F1C23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52" name="Google Shape;252;g16f7b24ee2e_0_209"/>
          <p:cNvSpPr/>
          <p:nvPr/>
        </p:nvSpPr>
        <p:spPr>
          <a:xfrm>
            <a:off x="4345800" y="1882767"/>
            <a:ext cx="3500400" cy="3471600"/>
          </a:xfrm>
          <a:prstGeom prst="donut">
            <a:avLst>
              <a:gd fmla="val 1661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16f7b24ee2e_0_209"/>
          <p:cNvSpPr txBox="1"/>
          <p:nvPr/>
        </p:nvSpPr>
        <p:spPr>
          <a:xfrm>
            <a:off x="4410500" y="1000325"/>
            <a:ext cx="3375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cs-CZ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 EDUZMĚNY</a:t>
            </a:r>
            <a:endParaRPr b="1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16f7b24ee2e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8600" y="250800"/>
            <a:ext cx="4814801" cy="57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16f7b24ee2e_0_218"/>
          <p:cNvSpPr/>
          <p:nvPr/>
        </p:nvSpPr>
        <p:spPr>
          <a:xfrm>
            <a:off x="4644600" y="2199033"/>
            <a:ext cx="2902800" cy="2869500"/>
          </a:xfrm>
          <a:prstGeom prst="donut">
            <a:avLst>
              <a:gd fmla="val 6917" name="adj"/>
            </a:avLst>
          </a:prstGeom>
          <a:solidFill>
            <a:srgbClr val="F1C23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16f7b24ee2e_0_218"/>
          <p:cNvSpPr txBox="1"/>
          <p:nvPr/>
        </p:nvSpPr>
        <p:spPr>
          <a:xfrm>
            <a:off x="380326" y="2297825"/>
            <a:ext cx="4814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3 STAVEBNÍ KAMENY</a:t>
            </a:r>
            <a:endParaRPr b="0" i="0" sz="3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16f7b24ee2e_0_218"/>
          <p:cNvSpPr/>
          <p:nvPr/>
        </p:nvSpPr>
        <p:spPr>
          <a:xfrm>
            <a:off x="4941450" y="103900"/>
            <a:ext cx="2286000" cy="106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16f7b24ee2e_0_218"/>
          <p:cNvSpPr/>
          <p:nvPr/>
        </p:nvSpPr>
        <p:spPr>
          <a:xfrm>
            <a:off x="3688600" y="5197775"/>
            <a:ext cx="4684200" cy="106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16f7b24ee2e_0_218"/>
          <p:cNvSpPr txBox="1"/>
          <p:nvPr/>
        </p:nvSpPr>
        <p:spPr>
          <a:xfrm>
            <a:off x="5544625" y="538000"/>
            <a:ext cx="1121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cs-CZ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VZTAHY</a:t>
            </a:r>
            <a:endParaRPr b="1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16f7b24ee2e_0_218"/>
          <p:cNvSpPr txBox="1"/>
          <p:nvPr/>
        </p:nvSpPr>
        <p:spPr>
          <a:xfrm>
            <a:off x="2926125" y="5197775"/>
            <a:ext cx="143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cs-CZ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AKTIVITA</a:t>
            </a:r>
            <a:endParaRPr b="1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16f7b24ee2e_0_218"/>
          <p:cNvSpPr txBox="1"/>
          <p:nvPr/>
        </p:nvSpPr>
        <p:spPr>
          <a:xfrm>
            <a:off x="7882200" y="5197775"/>
            <a:ext cx="1181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cs-CZ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REFLEXE</a:t>
            </a:r>
            <a:endParaRPr b="1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938450" y="1619100"/>
            <a:ext cx="4651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O čem budu mluvit?</a:t>
            </a:r>
            <a:endParaRPr b="1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5"/>
          <p:cNvSpPr txBox="1"/>
          <p:nvPr/>
        </p:nvSpPr>
        <p:spPr>
          <a:xfrm>
            <a:off x="1980050" y="2413200"/>
            <a:ext cx="6177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b="0" i="0" lang="cs-CZ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Proč jsme vznikli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b="0" i="0" lang="cs-CZ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 máme za sebou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b="0" i="0" lang="cs-CZ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 co se soustředíme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16f7b24ee2e_0_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4267" y="844733"/>
            <a:ext cx="6484966" cy="491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16f7b24ee2e_0_2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13233" y="1780050"/>
            <a:ext cx="2554302" cy="304373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16f7b24ee2e_0_221"/>
          <p:cNvSpPr txBox="1"/>
          <p:nvPr/>
        </p:nvSpPr>
        <p:spPr>
          <a:xfrm>
            <a:off x="2810033" y="1300467"/>
            <a:ext cx="1952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ŠKOLA</a:t>
            </a:r>
            <a:endParaRPr b="1" i="0" sz="3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g16f7b24ee2e_0_221"/>
          <p:cNvCxnSpPr/>
          <p:nvPr/>
        </p:nvCxnSpPr>
        <p:spPr>
          <a:xfrm>
            <a:off x="3286133" y="1925967"/>
            <a:ext cx="1671600" cy="0"/>
          </a:xfrm>
          <a:prstGeom prst="straightConnector1">
            <a:avLst/>
          </a:prstGeom>
          <a:noFill/>
          <a:ln cap="flat" cmpd="sng" w="28575">
            <a:solidFill>
              <a:srgbClr val="EF7D0A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74" name="Google Shape;274;g16f7b24ee2e_0_221"/>
          <p:cNvSpPr/>
          <p:nvPr/>
        </p:nvSpPr>
        <p:spPr>
          <a:xfrm>
            <a:off x="5157800" y="2871800"/>
            <a:ext cx="1471500" cy="1400400"/>
          </a:xfrm>
          <a:prstGeom prst="donut">
            <a:avLst>
              <a:gd fmla="val 6659" name="adj"/>
            </a:avLst>
          </a:prstGeom>
          <a:solidFill>
            <a:srgbClr val="F1C23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6f7b24ee2e_0_224"/>
          <p:cNvSpPr/>
          <p:nvPr/>
        </p:nvSpPr>
        <p:spPr>
          <a:xfrm>
            <a:off x="2343167" y="-267"/>
            <a:ext cx="7072500" cy="6858000"/>
          </a:xfrm>
          <a:prstGeom prst="donut">
            <a:avLst>
              <a:gd fmla="val 4479" name="adj"/>
            </a:avLst>
          </a:prstGeom>
          <a:solidFill>
            <a:srgbClr val="C6D30F">
              <a:alpha val="6196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0" name="Google Shape;280;g16f7b24ee2e_0_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4267" y="844733"/>
            <a:ext cx="6484966" cy="491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6f7b24ee2e_0_2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13233" y="1780050"/>
            <a:ext cx="2554302" cy="304373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6f7b24ee2e_0_224"/>
          <p:cNvSpPr/>
          <p:nvPr/>
        </p:nvSpPr>
        <p:spPr>
          <a:xfrm>
            <a:off x="5157800" y="2871800"/>
            <a:ext cx="1471500" cy="1400400"/>
          </a:xfrm>
          <a:prstGeom prst="donut">
            <a:avLst>
              <a:gd fmla="val 6659" name="adj"/>
            </a:avLst>
          </a:prstGeom>
          <a:solidFill>
            <a:srgbClr val="F1C23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16f7b24ee2e_0_224"/>
          <p:cNvSpPr txBox="1"/>
          <p:nvPr/>
        </p:nvSpPr>
        <p:spPr>
          <a:xfrm>
            <a:off x="8801133" y="785800"/>
            <a:ext cx="2191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PRÁCE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16f7b24ee2e_0_224"/>
          <p:cNvSpPr txBox="1"/>
          <p:nvPr/>
        </p:nvSpPr>
        <p:spPr>
          <a:xfrm>
            <a:off x="9312450" y="1603375"/>
            <a:ext cx="26577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PSYCHO-SOCIÁLNĚ-ZDRAVOTNÍ OBLAST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16f7b24ee2e_0_224"/>
          <p:cNvSpPr txBox="1"/>
          <p:nvPr/>
        </p:nvSpPr>
        <p:spPr>
          <a:xfrm>
            <a:off x="9596967" y="2871800"/>
            <a:ext cx="2372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KULTURA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16f7b24ee2e_0_224"/>
          <p:cNvSpPr txBox="1"/>
          <p:nvPr/>
        </p:nvSpPr>
        <p:spPr>
          <a:xfrm>
            <a:off x="9678325" y="3738600"/>
            <a:ext cx="2372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ENVIRO</a:t>
            </a: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OBLAST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16f7b24ee2e_0_224"/>
          <p:cNvSpPr txBox="1"/>
          <p:nvPr/>
        </p:nvSpPr>
        <p:spPr>
          <a:xfrm>
            <a:off x="9271950" y="4749000"/>
            <a:ext cx="2738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PRÁCE S MLÁDEŽÍ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16f7b24ee2e_0_224"/>
          <p:cNvSpPr txBox="1"/>
          <p:nvPr/>
        </p:nvSpPr>
        <p:spPr>
          <a:xfrm>
            <a:off x="8801123" y="5759400"/>
            <a:ext cx="3249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DUCHOVNÍ OBLAST</a:t>
            </a:r>
            <a:r>
              <a:rPr b="1" i="0" lang="cs-CZ" sz="1900" u="none" cap="none" strike="noStrik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1900" u="none" cap="none" strike="noStrik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9" name="Google Shape;289;g16f7b24ee2e_0_224"/>
          <p:cNvSpPr txBox="1"/>
          <p:nvPr/>
        </p:nvSpPr>
        <p:spPr>
          <a:xfrm>
            <a:off x="896600" y="5613300"/>
            <a:ext cx="2802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VZDĚLÁVÁNÍ </a:t>
            </a:r>
            <a:b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(mimo reg.školství)</a:t>
            </a:r>
            <a:endParaRPr b="1" i="0" sz="1900" u="none" cap="none" strike="noStrike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" name="Google Shape;290;g16f7b24ee2e_0_224"/>
          <p:cNvSpPr txBox="1"/>
          <p:nvPr/>
        </p:nvSpPr>
        <p:spPr>
          <a:xfrm>
            <a:off x="1159722" y="4894275"/>
            <a:ext cx="167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VÝZKUM 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16f7b24ee2e_0_224"/>
          <p:cNvSpPr txBox="1"/>
          <p:nvPr/>
        </p:nvSpPr>
        <p:spPr>
          <a:xfrm>
            <a:off x="899250" y="4175250"/>
            <a:ext cx="1381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MÉDIA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16f7b24ee2e_0_224"/>
          <p:cNvSpPr txBox="1"/>
          <p:nvPr/>
        </p:nvSpPr>
        <p:spPr>
          <a:xfrm>
            <a:off x="95600" y="3013500"/>
            <a:ext cx="2372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NEFORMÁLNÍ USKUPENÍ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16f7b24ee2e_0_224"/>
          <p:cNvSpPr txBox="1"/>
          <p:nvPr/>
        </p:nvSpPr>
        <p:spPr>
          <a:xfrm>
            <a:off x="1019167" y="968700"/>
            <a:ext cx="1952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C6D30F"/>
                </a:solidFill>
                <a:latin typeface="Arial"/>
                <a:ea typeface="Arial"/>
                <a:cs typeface="Arial"/>
                <a:sym typeface="Arial"/>
              </a:rPr>
              <a:t>REGION</a:t>
            </a:r>
            <a:endParaRPr b="0" i="0" sz="3200" u="none" cap="none" strike="noStrike">
              <a:solidFill>
                <a:srgbClr val="C6D3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g16f7b24ee2e_0_224"/>
          <p:cNvCxnSpPr/>
          <p:nvPr/>
        </p:nvCxnSpPr>
        <p:spPr>
          <a:xfrm>
            <a:off x="1462100" y="1697367"/>
            <a:ext cx="1671600" cy="0"/>
          </a:xfrm>
          <a:prstGeom prst="straightConnector1">
            <a:avLst/>
          </a:prstGeom>
          <a:noFill/>
          <a:ln cap="flat" cmpd="sng" w="28575">
            <a:solidFill>
              <a:srgbClr val="C6D30F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95" name="Google Shape;295;g16f7b24ee2e_0_224"/>
          <p:cNvSpPr txBox="1"/>
          <p:nvPr/>
        </p:nvSpPr>
        <p:spPr>
          <a:xfrm>
            <a:off x="3145533" y="1429033"/>
            <a:ext cx="19527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cs-CZ" sz="2500" u="none" cap="none" strike="noStrike">
                <a:solidFill>
                  <a:srgbClr val="EF7D0A"/>
                </a:solidFill>
                <a:latin typeface="Arial"/>
                <a:ea typeface="Arial"/>
                <a:cs typeface="Arial"/>
                <a:sym typeface="Arial"/>
              </a:rPr>
              <a:t>ŠKOLA</a:t>
            </a:r>
            <a:endParaRPr b="0" i="0" sz="2500" u="none" cap="none" strike="noStrike">
              <a:solidFill>
                <a:srgbClr val="EF7D0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6" name="Google Shape;296;g16f7b24ee2e_0_224"/>
          <p:cNvCxnSpPr/>
          <p:nvPr/>
        </p:nvCxnSpPr>
        <p:spPr>
          <a:xfrm>
            <a:off x="3286133" y="2027567"/>
            <a:ext cx="1671600" cy="0"/>
          </a:xfrm>
          <a:prstGeom prst="straightConnector1">
            <a:avLst/>
          </a:prstGeom>
          <a:noFill/>
          <a:ln cap="flat" cmpd="sng" w="28575">
            <a:solidFill>
              <a:srgbClr val="EF7D0A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97" name="Google Shape;297;g16f7b24ee2e_0_224"/>
          <p:cNvSpPr txBox="1"/>
          <p:nvPr/>
        </p:nvSpPr>
        <p:spPr>
          <a:xfrm>
            <a:off x="809550" y="1941925"/>
            <a:ext cx="1471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cs-CZ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POLITIKA</a:t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6f7b24ee2e_0_234"/>
          <p:cNvSpPr txBox="1"/>
          <p:nvPr/>
        </p:nvSpPr>
        <p:spPr>
          <a:xfrm>
            <a:off x="1179400" y="2380150"/>
            <a:ext cx="1000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●"/>
            </a:pPr>
            <a:r>
              <a:rPr b="0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Chceme </a:t>
            </a:r>
            <a:r>
              <a:rPr b="1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společně </a:t>
            </a:r>
            <a:r>
              <a:rPr b="0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napomoci měnit systém, aby podporoval všechny děti.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16f7b24ee2e_0_234"/>
          <p:cNvSpPr txBox="1"/>
          <p:nvPr/>
        </p:nvSpPr>
        <p:spPr>
          <a:xfrm>
            <a:off x="1237525" y="15469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b="1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16f7b24ee2e_0_234"/>
          <p:cNvSpPr txBox="1"/>
          <p:nvPr/>
        </p:nvSpPr>
        <p:spPr>
          <a:xfrm>
            <a:off x="1179400" y="3318175"/>
            <a:ext cx="10113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●"/>
            </a:pPr>
            <a:r>
              <a:rPr b="0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Máme za sebou turbulentní dobu, kdy si </a:t>
            </a:r>
            <a:r>
              <a:rPr b="1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ověřujeme</a:t>
            </a:r>
            <a:r>
              <a:rPr b="0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jak reagovat na aktuální potřeby a zároveň neztratit směr.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16f7b24ee2e_0_234"/>
          <p:cNvSpPr txBox="1"/>
          <p:nvPr/>
        </p:nvSpPr>
        <p:spPr>
          <a:xfrm>
            <a:off x="1237525" y="4537350"/>
            <a:ext cx="951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●"/>
            </a:pPr>
            <a:r>
              <a:rPr b="0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Klíčová je </a:t>
            </a:r>
            <a:r>
              <a:rPr b="1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změna </a:t>
            </a:r>
            <a:r>
              <a:rPr b="0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 úrovni </a:t>
            </a:r>
            <a:r>
              <a:rPr b="1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myšlení </a:t>
            </a:r>
            <a:r>
              <a:rPr b="0" i="0" lang="cs-CZ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schopnost ji rovnou překlápět do akce.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6f7b24ee2e_0_3"/>
          <p:cNvSpPr txBox="1"/>
          <p:nvPr/>
        </p:nvSpPr>
        <p:spPr>
          <a:xfrm>
            <a:off x="1268500" y="1309725"/>
            <a:ext cx="663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PROČ VZNIKL NADAČNÍ FOND?</a:t>
            </a:r>
            <a:endParaRPr b="1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g16f7b24ee2e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9700" y="2390775"/>
            <a:ext cx="207645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6f7b24ee2e_0_3"/>
          <p:cNvSpPr txBox="1"/>
          <p:nvPr/>
        </p:nvSpPr>
        <p:spPr>
          <a:xfrm>
            <a:off x="677975" y="4650075"/>
            <a:ext cx="4779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Jen méně než 10 % inovací ve vzdělávání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daří zavádět na celostátní úroveň.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16f7b24ee2e_0_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24800" y="2124950"/>
            <a:ext cx="2219325" cy="22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16f7b24ee2e_0_3"/>
          <p:cNvSpPr txBox="1"/>
          <p:nvPr/>
        </p:nvSpPr>
        <p:spPr>
          <a:xfrm>
            <a:off x="6243650" y="4501450"/>
            <a:ext cx="5057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přesto, že v ČR existuje množství projektů, organizací a jednotlivců působících ve vzdělávání</a:t>
            </a:r>
            <a:r>
              <a:rPr b="1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fungují mnohdy izolovaně a nedokážou tak podpořit</a:t>
            </a:r>
            <a:r>
              <a:rPr b="1" i="0" lang="cs-CZ" sz="1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systémovou změnu.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6f7b24ee2e_0_6"/>
          <p:cNvSpPr txBox="1"/>
          <p:nvPr/>
        </p:nvSpPr>
        <p:spPr>
          <a:xfrm>
            <a:off x="666325" y="1202600"/>
            <a:ext cx="11195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PROČ “MODEL REGIONÁLNÍ PODPORY VZDĚLÁVÁNÍ”?</a:t>
            </a:r>
            <a:r>
              <a:rPr b="1" i="0" lang="cs-CZ" sz="3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3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5" name="Google Shape;105;g16f7b24ee2e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2750" y="2056725"/>
            <a:ext cx="8054373" cy="45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6f7b24ee2e_0_9"/>
          <p:cNvSpPr txBox="1"/>
          <p:nvPr/>
        </p:nvSpPr>
        <p:spPr>
          <a:xfrm>
            <a:off x="1393625" y="1375375"/>
            <a:ext cx="8499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 SE ODEHRÁLO ZA TŘI A PŮL ROKU?</a:t>
            </a:r>
            <a:endParaRPr b="1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g16f7b24ee2e_0_9"/>
          <p:cNvCxnSpPr/>
          <p:nvPr/>
        </p:nvCxnSpPr>
        <p:spPr>
          <a:xfrm>
            <a:off x="1348242" y="4168018"/>
            <a:ext cx="9435300" cy="456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g16f7b24ee2e_0_9"/>
          <p:cNvSpPr/>
          <p:nvPr/>
        </p:nvSpPr>
        <p:spPr>
          <a:xfrm rot="10800000">
            <a:off x="5527999" y="4091541"/>
            <a:ext cx="132600" cy="168000"/>
          </a:xfrm>
          <a:prstGeom prst="ellipse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16f7b24ee2e_0_9"/>
          <p:cNvSpPr/>
          <p:nvPr/>
        </p:nvSpPr>
        <p:spPr>
          <a:xfrm rot="10800000">
            <a:off x="6447887" y="4091541"/>
            <a:ext cx="132600" cy="168000"/>
          </a:xfrm>
          <a:prstGeom prst="ellipse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16f7b24ee2e_0_9"/>
          <p:cNvSpPr/>
          <p:nvPr/>
        </p:nvSpPr>
        <p:spPr>
          <a:xfrm rot="10800000">
            <a:off x="7344542" y="4091720"/>
            <a:ext cx="132600" cy="168000"/>
          </a:xfrm>
          <a:prstGeom prst="ellipse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16f7b24ee2e_0_9"/>
          <p:cNvSpPr/>
          <p:nvPr/>
        </p:nvSpPr>
        <p:spPr>
          <a:xfrm rot="10800000">
            <a:off x="8227480" y="4114663"/>
            <a:ext cx="132600" cy="168000"/>
          </a:xfrm>
          <a:prstGeom prst="ellipse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16f7b24ee2e_0_9"/>
          <p:cNvSpPr/>
          <p:nvPr/>
        </p:nvSpPr>
        <p:spPr>
          <a:xfrm rot="10800000">
            <a:off x="9110402" y="4114663"/>
            <a:ext cx="132600" cy="168000"/>
          </a:xfrm>
          <a:prstGeom prst="ellipse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16f7b24ee2e_0_9"/>
          <p:cNvSpPr/>
          <p:nvPr/>
        </p:nvSpPr>
        <p:spPr>
          <a:xfrm rot="10800000">
            <a:off x="2074027" y="4091541"/>
            <a:ext cx="132600" cy="168000"/>
          </a:xfrm>
          <a:prstGeom prst="ellipse">
            <a:avLst/>
          </a:prstGeom>
          <a:solidFill>
            <a:srgbClr val="FF9900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16f7b24ee2e_0_9"/>
          <p:cNvSpPr/>
          <p:nvPr/>
        </p:nvSpPr>
        <p:spPr>
          <a:xfrm rot="10800000">
            <a:off x="2883205" y="4091720"/>
            <a:ext cx="132600" cy="168000"/>
          </a:xfrm>
          <a:prstGeom prst="ellipse">
            <a:avLst/>
          </a:prstGeom>
          <a:solidFill>
            <a:srgbClr val="FF9900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16f7b24ee2e_0_9"/>
          <p:cNvSpPr/>
          <p:nvPr/>
        </p:nvSpPr>
        <p:spPr>
          <a:xfrm rot="10800000">
            <a:off x="3766142" y="4091541"/>
            <a:ext cx="132600" cy="168000"/>
          </a:xfrm>
          <a:prstGeom prst="ellipse">
            <a:avLst/>
          </a:prstGeom>
          <a:solidFill>
            <a:srgbClr val="FF9900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16f7b24ee2e_0_9"/>
          <p:cNvSpPr/>
          <p:nvPr/>
        </p:nvSpPr>
        <p:spPr>
          <a:xfrm rot="10800000">
            <a:off x="4629980" y="4091541"/>
            <a:ext cx="132600" cy="168000"/>
          </a:xfrm>
          <a:prstGeom prst="ellipse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16f7b24ee2e_0_9"/>
          <p:cNvSpPr txBox="1"/>
          <p:nvPr/>
        </p:nvSpPr>
        <p:spPr>
          <a:xfrm>
            <a:off x="1100850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6f7b24ee2e_0_9"/>
          <p:cNvSpPr txBox="1"/>
          <p:nvPr/>
        </p:nvSpPr>
        <p:spPr>
          <a:xfrm>
            <a:off x="1838981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16f7b24ee2e_0_9"/>
          <p:cNvSpPr txBox="1"/>
          <p:nvPr/>
        </p:nvSpPr>
        <p:spPr>
          <a:xfrm>
            <a:off x="2701441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16f7b24ee2e_0_9"/>
          <p:cNvSpPr txBox="1"/>
          <p:nvPr/>
        </p:nvSpPr>
        <p:spPr>
          <a:xfrm>
            <a:off x="3565293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16f7b24ee2e_0_9"/>
          <p:cNvSpPr txBox="1"/>
          <p:nvPr/>
        </p:nvSpPr>
        <p:spPr>
          <a:xfrm>
            <a:off x="4429159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16f7b24ee2e_0_9"/>
          <p:cNvSpPr txBox="1"/>
          <p:nvPr/>
        </p:nvSpPr>
        <p:spPr>
          <a:xfrm>
            <a:off x="5303874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16f7b24ee2e_0_9"/>
          <p:cNvSpPr txBox="1"/>
          <p:nvPr/>
        </p:nvSpPr>
        <p:spPr>
          <a:xfrm>
            <a:off x="6212827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16f7b24ee2e_0_9"/>
          <p:cNvSpPr txBox="1"/>
          <p:nvPr/>
        </p:nvSpPr>
        <p:spPr>
          <a:xfrm>
            <a:off x="7129931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16f7b24ee2e_0_9"/>
          <p:cNvSpPr txBox="1"/>
          <p:nvPr/>
        </p:nvSpPr>
        <p:spPr>
          <a:xfrm>
            <a:off x="7993798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2027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16f7b24ee2e_0_9"/>
          <p:cNvSpPr/>
          <p:nvPr/>
        </p:nvSpPr>
        <p:spPr>
          <a:xfrm rot="10800000">
            <a:off x="9904585" y="4114663"/>
            <a:ext cx="132600" cy="168000"/>
          </a:xfrm>
          <a:prstGeom prst="ellipse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16f7b24ee2e_0_9"/>
          <p:cNvSpPr txBox="1"/>
          <p:nvPr/>
        </p:nvSpPr>
        <p:spPr>
          <a:xfrm>
            <a:off x="8892462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2028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6f7b24ee2e_0_9"/>
          <p:cNvSpPr txBox="1"/>
          <p:nvPr/>
        </p:nvSpPr>
        <p:spPr>
          <a:xfrm>
            <a:off x="9669540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2029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16f7b24ee2e_0_9"/>
          <p:cNvSpPr txBox="1"/>
          <p:nvPr/>
        </p:nvSpPr>
        <p:spPr>
          <a:xfrm>
            <a:off x="10446618" y="3565258"/>
            <a:ext cx="60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cs-CZ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2030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g16f7b24ee2e_0_9"/>
          <p:cNvCxnSpPr/>
          <p:nvPr/>
        </p:nvCxnSpPr>
        <p:spPr>
          <a:xfrm flipH="1">
            <a:off x="4263402" y="3511391"/>
            <a:ext cx="12600" cy="1237200"/>
          </a:xfrm>
          <a:prstGeom prst="straightConnector1">
            <a:avLst/>
          </a:prstGeom>
          <a:noFill/>
          <a:ln cap="flat" cmpd="sng" w="38100">
            <a:solidFill>
              <a:srgbClr val="EF7D0A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35" name="Google Shape;135;g16f7b24ee2e_0_9"/>
          <p:cNvSpPr/>
          <p:nvPr/>
        </p:nvSpPr>
        <p:spPr>
          <a:xfrm rot="10800000">
            <a:off x="1286732" y="4091541"/>
            <a:ext cx="132600" cy="168000"/>
          </a:xfrm>
          <a:prstGeom prst="ellipse">
            <a:avLst/>
          </a:prstGeom>
          <a:solidFill>
            <a:srgbClr val="FF9900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16f7b24ee2e_0_9"/>
          <p:cNvSpPr/>
          <p:nvPr/>
        </p:nvSpPr>
        <p:spPr>
          <a:xfrm rot="10800000">
            <a:off x="10717853" y="4106896"/>
            <a:ext cx="132600" cy="168000"/>
          </a:xfrm>
          <a:prstGeom prst="ellipse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16f7b24ee2e_0_9"/>
          <p:cNvSpPr/>
          <p:nvPr/>
        </p:nvSpPr>
        <p:spPr>
          <a:xfrm>
            <a:off x="6896214" y="4106954"/>
            <a:ext cx="132600" cy="183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" name="Google Shape;138;g16f7b24ee2e_0_9"/>
          <p:cNvCxnSpPr/>
          <p:nvPr/>
        </p:nvCxnSpPr>
        <p:spPr>
          <a:xfrm flipH="1" rot="10800000">
            <a:off x="1419675" y="4389741"/>
            <a:ext cx="883200" cy="7500"/>
          </a:xfrm>
          <a:prstGeom prst="straightConnector1">
            <a:avLst/>
          </a:prstGeom>
          <a:noFill/>
          <a:ln cap="flat" cmpd="sng" w="9525">
            <a:solidFill>
              <a:srgbClr val="DF1DE6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39" name="Google Shape;139;g16f7b24ee2e_0_9"/>
          <p:cNvCxnSpPr/>
          <p:nvPr/>
        </p:nvCxnSpPr>
        <p:spPr>
          <a:xfrm>
            <a:off x="2379197" y="4381958"/>
            <a:ext cx="910200" cy="0"/>
          </a:xfrm>
          <a:prstGeom prst="straightConnector1">
            <a:avLst/>
          </a:prstGeom>
          <a:noFill/>
          <a:ln cap="flat" cmpd="sng" w="9525">
            <a:solidFill>
              <a:srgbClr val="25AEE5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40" name="Google Shape;140;g16f7b24ee2e_0_9"/>
          <p:cNvCxnSpPr/>
          <p:nvPr/>
        </p:nvCxnSpPr>
        <p:spPr>
          <a:xfrm>
            <a:off x="3493875" y="4381993"/>
            <a:ext cx="3429300" cy="45600"/>
          </a:xfrm>
          <a:prstGeom prst="straightConnector1">
            <a:avLst/>
          </a:prstGeom>
          <a:noFill/>
          <a:ln cap="flat" cmpd="sng" w="9525">
            <a:solidFill>
              <a:srgbClr val="C6D30F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41" name="Google Shape;141;g16f7b24ee2e_0_9"/>
          <p:cNvSpPr txBox="1"/>
          <p:nvPr/>
        </p:nvSpPr>
        <p:spPr>
          <a:xfrm>
            <a:off x="1434399" y="4409742"/>
            <a:ext cx="114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cs-CZ" sz="1600" u="none" cap="none" strike="noStrike">
                <a:solidFill>
                  <a:srgbClr val="DF1DE6"/>
                </a:solidFill>
                <a:latin typeface="Arial"/>
                <a:ea typeface="Arial"/>
                <a:cs typeface="Arial"/>
                <a:sym typeface="Arial"/>
              </a:rPr>
              <a:t>příprava</a:t>
            </a:r>
            <a:endParaRPr b="1" i="0" sz="1600" u="none" cap="none" strike="noStrike">
              <a:solidFill>
                <a:srgbClr val="DF1DE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16f7b24ee2e_0_9"/>
          <p:cNvSpPr txBox="1"/>
          <p:nvPr/>
        </p:nvSpPr>
        <p:spPr>
          <a:xfrm>
            <a:off x="2447968" y="4409742"/>
            <a:ext cx="114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cs-CZ" sz="1600" u="none" cap="none" strike="noStrike">
                <a:solidFill>
                  <a:srgbClr val="25AEE5"/>
                </a:solidFill>
                <a:latin typeface="Arial"/>
                <a:ea typeface="Arial"/>
                <a:cs typeface="Arial"/>
                <a:sym typeface="Arial"/>
              </a:rPr>
              <a:t>analýza</a:t>
            </a:r>
            <a:endParaRPr b="1" i="0" sz="1600" u="none" cap="none" strike="noStrike">
              <a:solidFill>
                <a:srgbClr val="25AE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16f7b24ee2e_0_9"/>
          <p:cNvSpPr txBox="1"/>
          <p:nvPr/>
        </p:nvSpPr>
        <p:spPr>
          <a:xfrm>
            <a:off x="4339804" y="4409742"/>
            <a:ext cx="114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cs-CZ" sz="1600" u="none" cap="none" strike="noStrike">
                <a:solidFill>
                  <a:srgbClr val="C6D30F"/>
                </a:solidFill>
                <a:latin typeface="Arial"/>
                <a:ea typeface="Arial"/>
                <a:cs typeface="Arial"/>
                <a:sym typeface="Arial"/>
              </a:rPr>
              <a:t>realizace</a:t>
            </a:r>
            <a:endParaRPr b="1" i="0" sz="1600" u="none" cap="none" strike="noStrike">
              <a:solidFill>
                <a:srgbClr val="C6D3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g16f7b24ee2e_0_9"/>
          <p:cNvCxnSpPr/>
          <p:nvPr/>
        </p:nvCxnSpPr>
        <p:spPr>
          <a:xfrm>
            <a:off x="7461946" y="4427737"/>
            <a:ext cx="3429300" cy="45600"/>
          </a:xfrm>
          <a:prstGeom prst="straightConnector1">
            <a:avLst/>
          </a:prstGeom>
          <a:noFill/>
          <a:ln cap="flat" cmpd="sng" w="9525">
            <a:solidFill>
              <a:srgbClr val="EF7D0A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45" name="Google Shape;145;g16f7b24ee2e_0_9"/>
          <p:cNvSpPr txBox="1"/>
          <p:nvPr/>
        </p:nvSpPr>
        <p:spPr>
          <a:xfrm>
            <a:off x="8604660" y="4480687"/>
            <a:ext cx="114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cs-CZ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škálování</a:t>
            </a:r>
            <a:endParaRPr b="1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g16f7b24ee2e_0_9"/>
          <p:cNvCxnSpPr/>
          <p:nvPr/>
        </p:nvCxnSpPr>
        <p:spPr>
          <a:xfrm>
            <a:off x="2441679" y="3406329"/>
            <a:ext cx="1399200" cy="5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47" name="Google Shape;147;g16f7b24ee2e_0_9"/>
          <p:cNvCxnSpPr/>
          <p:nvPr/>
        </p:nvCxnSpPr>
        <p:spPr>
          <a:xfrm>
            <a:off x="3898742" y="3408894"/>
            <a:ext cx="393600" cy="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48" name="Google Shape;148;g16f7b24ee2e_0_9"/>
          <p:cNvSpPr txBox="1"/>
          <p:nvPr/>
        </p:nvSpPr>
        <p:spPr>
          <a:xfrm>
            <a:off x="2627596" y="2961678"/>
            <a:ext cx="790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cs-CZ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Covid</a:t>
            </a:r>
            <a:r>
              <a:rPr b="0" i="0" lang="cs-CZ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16f7b24ee2e_0_9"/>
          <p:cNvSpPr txBox="1"/>
          <p:nvPr/>
        </p:nvSpPr>
        <p:spPr>
          <a:xfrm>
            <a:off x="3840970" y="2949726"/>
            <a:ext cx="602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cs-CZ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UA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16f7b24ee2e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300" y="152950"/>
            <a:ext cx="1322325" cy="12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16f7b24ee2e_0_32"/>
          <p:cNvSpPr txBox="1"/>
          <p:nvPr/>
        </p:nvSpPr>
        <p:spPr>
          <a:xfrm>
            <a:off x="3199913" y="2019288"/>
            <a:ext cx="536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 OBSAHOVÝCH PARTNERŮ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g16f7b24ee2e_0_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1175" y="2964250"/>
            <a:ext cx="9712374" cy="37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16f7b24ee2e_0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0697" y="1996552"/>
            <a:ext cx="7730599" cy="44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6f7b24ee2e_0_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6300" y="152950"/>
            <a:ext cx="1322325" cy="12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6f7b24ee2e_0_26"/>
          <p:cNvSpPr txBox="1"/>
          <p:nvPr/>
        </p:nvSpPr>
        <p:spPr>
          <a:xfrm>
            <a:off x="1195335" y="1918150"/>
            <a:ext cx="2295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REGIONŮ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16f7b24ee2e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300" y="152950"/>
            <a:ext cx="1322325" cy="12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16f7b24ee2e_0_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4402" y="1385125"/>
            <a:ext cx="7421899" cy="524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16f7b24ee2e_0_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5351" y="1080550"/>
            <a:ext cx="8881299" cy="592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16f7b24ee2e_0_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1225" y="99125"/>
            <a:ext cx="1385900" cy="129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16f7b24ee2e_0_35"/>
          <p:cNvSpPr txBox="1"/>
          <p:nvPr/>
        </p:nvSpPr>
        <p:spPr>
          <a:xfrm>
            <a:off x="7656950" y="4953900"/>
            <a:ext cx="3492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s-CZ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FINALISTÉ: SPOLEČNÉ WORKSHOPY</a:t>
            </a:r>
            <a:endParaRPr b="1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2022-09-20T09:18:05Z</dcterms:created>
  <dc:creator>Sokolovi</dc:creator>
</cp:coreProperties>
</file>