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12192000"/>
  <p:notesSz cx="6858000" cy="9144000"/>
  <p:embeddedFontLst>
    <p:embeddedFont>
      <p:font typeface="Proxima Nov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6" roundtripDataSignature="AMtx7mjoSOlT8q9j+iHThxxSGflfVgBs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ProximaNova-bold.fntdata"/><Relationship Id="rId10" Type="http://schemas.openxmlformats.org/officeDocument/2006/relationships/slide" Target="slides/slide6.xml"/><Relationship Id="rId32" Type="http://schemas.openxmlformats.org/officeDocument/2006/relationships/font" Target="fonts/ProximaNova-regular.fntdata"/><Relationship Id="rId13" Type="http://schemas.openxmlformats.org/officeDocument/2006/relationships/slide" Target="slides/slide9.xml"/><Relationship Id="rId35" Type="http://schemas.openxmlformats.org/officeDocument/2006/relationships/font" Target="fonts/ProximaNova-boldItalic.fntdata"/><Relationship Id="rId12" Type="http://schemas.openxmlformats.org/officeDocument/2006/relationships/slide" Target="slides/slide8.xml"/><Relationship Id="rId34" Type="http://schemas.openxmlformats.org/officeDocument/2006/relationships/font" Target="fonts/ProximaNova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867459fc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6867459fc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c1c9f256c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  <p:sp>
        <p:nvSpPr>
          <p:cNvPr id="177" name="Google Shape;177;g14c1c9f256c_2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4c1c9f256c_2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díky </a:t>
            </a:r>
            <a:r>
              <a:rPr b="1" lang="cs-CZ"/>
              <a:t>pandemii</a:t>
            </a:r>
            <a:r>
              <a:rPr lang="cs-CZ"/>
              <a:t> a </a:t>
            </a:r>
            <a:r>
              <a:rPr b="1" lang="cs-CZ"/>
              <a:t>nízké návratnosti zejm. z Kutnohorska</a:t>
            </a:r>
            <a:r>
              <a:rPr lang="cs-CZ"/>
              <a:t> nemáme dostatek dat na vyhodnocení rozdílů ve vývoji – </a:t>
            </a:r>
            <a:r>
              <a:rPr b="1" lang="cs-CZ"/>
              <a:t>výsledky jsou pouze ilustrační</a:t>
            </a:r>
            <a:r>
              <a:rPr lang="cs-CZ"/>
              <a:t> (ale je tu určitý </a:t>
            </a:r>
            <a:r>
              <a:rPr b="1" lang="cs-CZ"/>
              <a:t>náznak</a:t>
            </a:r>
            <a:r>
              <a:rPr lang="cs-CZ"/>
              <a:t> ve prospěch KH skupiny)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situace bude významně lepší po další vlně sběru (již brzy ve vašich školách)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cs-CZ"/>
              <a:t>interpretace</a:t>
            </a:r>
            <a:r>
              <a:rPr lang="cs-CZ"/>
              <a:t> – může výrazně ovlivňovat pandemie (zejm. fyzický WB, kde je otázka na běhání a volný pohyb)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růst úzkostnosti, depresivity neg. afektivity je negativní, zbytek pozitivní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nic není stat. významné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i="1" lang="cs-CZ"/>
              <a:t>je to overkill???</a:t>
            </a:r>
            <a:endParaRPr i="1"/>
          </a:p>
        </p:txBody>
      </p:sp>
      <p:sp>
        <p:nvSpPr>
          <p:cNvPr id="183" name="Google Shape;183;g14c1c9f256c_2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6867459fcb_1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>
                <a:solidFill>
                  <a:schemeClr val="dk1"/>
                </a:solidFill>
              </a:rPr>
              <a:t>Lucka </a:t>
            </a:r>
            <a:r>
              <a:rPr lang="cs-CZ"/>
              <a:t>5 min - 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>
                <a:solidFill>
                  <a:schemeClr val="dk1"/>
                </a:solidFill>
              </a:rPr>
              <a:t>Co v EZ měříme kvalitativně? Dva příklady evaluace: </a:t>
            </a:r>
            <a:endParaRPr>
              <a:solidFill>
                <a:schemeClr val="dk1"/>
              </a:solidFill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>
                <a:solidFill>
                  <a:schemeClr val="dk1"/>
                </a:solidFill>
              </a:rPr>
              <a:t>1) intervence ve školách - </a:t>
            </a:r>
            <a:r>
              <a:rPr lang="cs-CZ"/>
              <a:t>podrobně příklad logopedie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/>
          </a:p>
        </p:txBody>
      </p:sp>
      <p:sp>
        <p:nvSpPr>
          <p:cNvPr id="189" name="Google Shape;189;g16867459fcb_1_2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867459fcb_1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základě mapování jasně vykrystalizovala potřeba, následně EZ uspořádala </a:t>
            </a:r>
            <a:r>
              <a:rPr lang="cs-CZ"/>
              <a:t>p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racovní setkání k tématu podpory </a:t>
            </a:r>
            <a:r>
              <a:rPr lang="cs-CZ"/>
              <a:t>lo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gopedie v MŠ, průvodci reflektují v denících jako velmi pozitivní intervenci, podobně Sdílení v PS ředitelé – FG s řediteli, rozhovorů), funguje jako otvírák dalších škol a ladění funkčního řešení → systémové řešení!!!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b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/>
          </a:p>
        </p:txBody>
      </p:sp>
      <p:sp>
        <p:nvSpPr>
          <p:cNvPr id="194" name="Google Shape;194;g16867459fcb_1_4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6867459fcb_1_4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rámování principů: zjišťování potřeb - neplánujeme, tvoříme 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opakovaná potřeba a sdílené řešení </a:t>
            </a:r>
            <a:r>
              <a:rPr lang="cs-CZ"/>
              <a:t>- jednotka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region</a:t>
            </a:r>
            <a:r>
              <a:rPr lang="cs-CZ"/>
              <a:t>u</a:t>
            </a:r>
            <a:b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/>
          </a:p>
        </p:txBody>
      </p:sp>
      <p:sp>
        <p:nvSpPr>
          <p:cNvPr id="217" name="Google Shape;217;g16867459fcb_1_4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6867459fcb_1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>
                <a:solidFill>
                  <a:schemeClr val="dk1"/>
                </a:solidFill>
              </a:rPr>
              <a:t>rámování principů:</a:t>
            </a:r>
            <a:r>
              <a:rPr lang="cs-CZ"/>
              <a:t> společně</a:t>
            </a:r>
            <a:endParaRPr b="0"/>
          </a:p>
        </p:txBody>
      </p:sp>
      <p:sp>
        <p:nvSpPr>
          <p:cNvPr id="227" name="Google Shape;227;g16867459fcb_1_5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6867459fcb_1_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  <p:sp>
        <p:nvSpPr>
          <p:cNvPr id="235" name="Google Shape;235;g16867459fcb_1_6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6867459fcb_1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>
                <a:solidFill>
                  <a:schemeClr val="dk1"/>
                </a:solidFill>
              </a:rPr>
              <a:t>shrnutí ZV k depistážím  -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průvodci n</a:t>
            </a:r>
            <a:r>
              <a:rPr lang="cs-CZ"/>
              <a:t>a začátku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reflektují v denících jako velmi pozitivní intervenci, podobně Sdílení v PS ředitelé – FG s řediteli</a:t>
            </a:r>
            <a:endParaRPr b="0"/>
          </a:p>
        </p:txBody>
      </p:sp>
      <p:sp>
        <p:nvSpPr>
          <p:cNvPr id="244" name="Google Shape;244;g16867459fcb_1_7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6e7198de44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ZV v průběhu času přináší nové potřeby: častější frekvence, hlubší práce s rodiči =&gt; návrat do fáze zjišťování potřeb, další opakování cyklu - aktuální uvažované varianty (MC, TDZ)</a:t>
            </a:r>
            <a:b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Pokud bude </a:t>
            </a:r>
            <a:r>
              <a:rPr lang="cs-CZ"/>
              <a:t>čas a přítomný nějaký ředitel MŠ z KH - 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!!! Interakce s publikem - nezveme ředitele na pódium, ale poprosíme o zkušenost přímo mezi účastníky v sále !!!</a:t>
            </a:r>
            <a:endParaRPr b="0"/>
          </a:p>
        </p:txBody>
      </p:sp>
      <p:sp>
        <p:nvSpPr>
          <p:cNvPr id="252" name="Google Shape;252;g16e7198de44_3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6867459fcb_1_8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5 min - Terka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milník - průvodci škol (v čem je to milník na základě kvalitativních rozhovorů, dobrá praxe a slepé uličky) - současně rámujeme a představujeme průvodce jako jeden ze základních stavebních bloků Eduzměny.</a:t>
            </a:r>
            <a:endParaRPr b="0"/>
          </a:p>
        </p:txBody>
      </p:sp>
      <p:sp>
        <p:nvSpPr>
          <p:cNvPr id="260" name="Google Shape;260;g16867459fcb_1_8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867459fcb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100"/>
              <a:t>2min, Terka- moderuje a </a:t>
            </a:r>
            <a:r>
              <a:rPr lang="cs-CZ"/>
              <a:t>Lucka předá mikrofon v publiku (na poslední otázku)</a:t>
            </a:r>
            <a:endParaRPr sz="1100"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 sz="1100"/>
              <a:t>Aneb nemůžeme si pomoct a rádi všechno a všechny zkoumáme! Ať se postaví ten, kdo…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cs-CZ"/>
              <a:t>i) už v životě vyplnil alespoň 10 dotazníků;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cs-CZ"/>
              <a:t>ii) kdo někdy četl nějaký výzkum z oblasti vzdělávání;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cs-CZ"/>
              <a:t>iii) s kým někdo někdy dělal (polo)strukturovaný rozhovor;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cs-CZ"/>
              <a:t>iv) se cítí být součástí nějaké učící se organizace.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Terká předá slovo po oslím Lucce.</a:t>
            </a:r>
            <a:endParaRPr/>
          </a:p>
        </p:txBody>
      </p:sp>
      <p:sp>
        <p:nvSpPr>
          <p:cNvPr id="87" name="Google Shape;87;g16867459fcb_1_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6e7198de44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5 min - Terka - 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milník - průvodci škol (v čem je to milník na základě kvalitativních rozhovorů, dobrá praxe a slepé uličky) - současně rámujeme a představujeme průvodce jako jeden ze základních stavebních bloků Eduzměny.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očekávání: slepá ulička – nedostatečné předání s mapovačem, BP pokračování mapovače průvodcem (kontinuita důvěry a vztahu)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usazování: SU – nemáme vyjasněno, s kým a jak často má průvodce pracovat, průvodci si nejsou jisti nabídkou EZ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frustrace: průvodci jsou brána do škol, ale jsou v nich měsíc a OP mají pocit, že brání jejich intervencím, BP: vznik společného kalendáře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přijetí a reflexe: ocenění práce průvodce, klíčová role, protože stojí na vztahu, zpřehledňují EZ, SU – dát si pozor na vyladěnou chemii z obou stran; BP – týmové fungování průvodců (vzájemná podpora, mini-týmy, triády) 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  <p:sp>
        <p:nvSpPr>
          <p:cNvPr id="265" name="Google Shape;265;g16e7198de44_3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6867459fcb_1_1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  <p:sp>
        <p:nvSpPr>
          <p:cNvPr id="280" name="Google Shape;280;g16867459fcb_1_10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6867459fcb_1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  <p:sp>
        <p:nvSpPr>
          <p:cNvPr id="289" name="Google Shape;289;g16867459fcb_1_11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6867459fcb_1_1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  <p:sp>
        <p:nvSpPr>
          <p:cNvPr id="298" name="Google Shape;298;g16867459fcb_1_11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6867459fcb_1_1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  <p:sp>
        <p:nvSpPr>
          <p:cNvPr id="307" name="Google Shape;307;g16867459fcb_1_12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6e7198de44_3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milník - průvodci škol (v čem je to milník na základě kvalitativních rozhovorů, dobrá praxe a slepé uličky) - současně rámujeme a představujeme průvodce jako jeden ze základních stavebních bloků Eduzměny.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očekávání: slepá ulička – nedostatečné předání s mapovačem, BP pokračování mapovače průvodcem (kontinuita důvěry a vztahu)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usazování: SU – nemáme vyjasněno, s kým a jak často má průvodce pracovat, průvodci si nejsou jisti nabídkou EZ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frustrace: průvodci jsou brána do škol, ale jsou v nich měsíc a OP mají pocit, že brání jejich intervencím, BP: vznik společného kalendáře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přijetí a reflexe: ocenění práce průvodce, klíčová role, protože stojí na vztahu, zpřehledňují EZ, SU – dát si pozor na vyladěnou chemii z obou stran; BP – týmové fungování průvodců (vzájemná podpora, mini-týmy, triády) 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  <p:sp>
        <p:nvSpPr>
          <p:cNvPr id="316" name="Google Shape;316;g16e7198de44_3_1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6e7198de44_3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2) milník - průvodci škol (v čem je to milník na základě kvalitativních rozhovorů, dobrá praxe a slepé uličky) - současně rámujeme a představujeme průvodce jako jeden ze základních stavebních bloků Eduzměny.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očekávání: slepá ulička – nedostatečné předání s mapovačem, BP pokračování mapovače průvodcem (kontinuita důvěry a vztahu)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usazování: SU – nemáme vyjasněno, s kým a jak často má průvodce pracovat, průvodci si nejsou jisti nabídkou EZ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frustrace: průvodci jsou brána do škol, ale jsou v nich měsíc a OP mají pocit, že brání jejich intervencím, BP: vznik společného kalendáře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 přijetí a reflexe: ocenění práce průvodce, klíčová role, protože stojí na vztahu, zpřehledňují EZ, SU – dát si pozor na vyladěnou chemii z obou stran; BP – týmové fungování průvodců (vzájemná podpora, mini-týmy, triády) 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  <p:sp>
        <p:nvSpPr>
          <p:cNvPr id="339" name="Google Shape;339;g16e7198de44_3_2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6867459fcb_1_1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/>
              <a:t>3-5 min, rozhovor s Vítkem Jezberou (moderuje Terka)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/>
              <a:t>- Zkušenost s evaluačním nástrojem - deník průvodce: Jak jsi vnímal deník na začátku, po představení toho, co po vás budeme chtít?, V jakém situaci sis uvědomil, že psaní deníku k něčemu je?, Vracíš se k zápisům v deníku?, Čteš zápisy ostatních průvodců?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/>
              <a:t>- Účast na kvalitativní sondě: Co jsi s Vítkem Holubem v dotyčné škole zažil?, Co mi to jako průvodci dalo? (učící moment – jak a na co se ptát dětí?, neptat se na EZ, ale na pocit a kulturu školy)</a:t>
            </a:r>
            <a:endParaRPr/>
          </a:p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/>
              <a:t>- Fotokoutek: kámen v botě (vopruz?), Lucka, žárovka – kdy se mi rozsvítilo</a:t>
            </a:r>
            <a:endParaRPr/>
          </a:p>
        </p:txBody>
      </p:sp>
      <p:sp>
        <p:nvSpPr>
          <p:cNvPr id="362" name="Google Shape;362;g16867459fcb_1_12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867459fcb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/>
              <a:t>3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min úvod Lucka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Měříme změnu, protože chceme zjistit, jak jí efektivně dosáhnout a zreplikovat. Zajímá nás: i) co změně pomáhá a co jí brání; ii) co jsou slepé uličky a dobrá praxe; iii) proč změna ne/probíhá tak a jestli se to děje za působení EZ.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Změnu má tedy cenu měřit, ovšem je potřeba to dělat smysluplně (komplexnost projektu vyžaduje pečlivé strukturování a kombinaci využití </a:t>
            </a:r>
            <a:r>
              <a:rPr lang="cs-CZ"/>
              <a:t>různých nástrojů a metod</a:t>
            </a: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práci s obrovským množstvím dat, pro přesný obrázek skládat dohromady různé perspektivy).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roviny učení (pilot na KH, EZ uvnitř).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b="0" i="0" lang="cs-CZ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vývojem pilotu se přirozeně vyvíjí i jeho evaluace, i my se učíme a přenastavujeme evaluační procesy, abychom měli co nejpřesnější obrázek toho, co se děje.</a:t>
            </a:r>
            <a:endParaRPr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cs-CZ"/>
              <a:t>Změnu sledujeme pomocí kvantitativních a kvalitativních metod -&gt; předat slovo Honzovi</a:t>
            </a:r>
            <a:endParaRPr/>
          </a:p>
        </p:txBody>
      </p:sp>
      <p:sp>
        <p:nvSpPr>
          <p:cNvPr id="92" name="Google Shape;92;g16867459fcb_1_1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867459fcb_1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-CZ"/>
              <a:t>5min, Honza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cs-CZ"/>
              <a:t>Kvanti-měření provádí SE → co měříme a proč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cs-CZ"/>
              <a:t>měříme </a:t>
            </a:r>
            <a:r>
              <a:rPr lang="cs-CZ">
                <a:highlight>
                  <a:schemeClr val="lt1"/>
                </a:highlight>
              </a:rPr>
              <a:t>XXX </a:t>
            </a:r>
            <a:r>
              <a:rPr lang="cs-CZ"/>
              <a:t>(hl. message: nejen gramotnosti!!!)</a:t>
            </a:r>
            <a:endParaRPr/>
          </a:p>
        </p:txBody>
      </p:sp>
      <p:sp>
        <p:nvSpPr>
          <p:cNvPr id="109" name="Google Shape;109;g16867459fcb_1_2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c1c9f256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cs-CZ"/>
              <a:t>učitelé</a:t>
            </a:r>
            <a:r>
              <a:rPr lang="cs-CZ"/>
              <a:t> - prac. vytížení a stres, spokojenost s vedením, spolupráce s ostatními pedagogy, vztahy se žáky, organizace hodiny a výuky, dovednosti v práci se “slabými” žáky, profesní rozvoj, mentoring, spolupráce s ostatními školami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cs-CZ"/>
              <a:t>rodiče</a:t>
            </a:r>
            <a:r>
              <a:rPr lang="cs-CZ"/>
              <a:t> - míra zapojení, vedlejší hodnocení školy + otevřené otázky, feedback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cs-CZ"/>
              <a:t>ředitelé</a:t>
            </a:r>
            <a:r>
              <a:rPr lang="cs-CZ"/>
              <a:t> - admin. vytížení, profesní vzdělávání, zkušenosti s vedením školy, hodnocení jejího klimatu a vybraných procesů ve škole, vlastního pedagogického působení a celkové spokojenosti s prací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14c1c9f256c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c1c9f256c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14c1c9f256c_2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c1c9f256c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>
                <a:solidFill>
                  <a:schemeClr val="dk1"/>
                </a:solidFill>
              </a:rPr>
              <a:t>dvě roviny - možnost EZ udělat ve ztížených podmínkách efekt + power na detekci změny s rozumnou chybou II. typu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>
                <a:solidFill>
                  <a:schemeClr val="dk1"/>
                </a:solidFill>
              </a:rPr>
              <a:t>report jako de facto vedlejší produkt evaluace</a:t>
            </a:r>
            <a:endParaRPr/>
          </a:p>
        </p:txBody>
      </p:sp>
      <p:sp>
        <p:nvSpPr>
          <p:cNvPr id="127" name="Google Shape;127;g14c1c9f256c_2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c1c9f256c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  <p:sp>
        <p:nvSpPr>
          <p:cNvPr id="160" name="Google Shape;160;g14c1c9f256c_2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c1c9f256c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i="1"/>
          </a:p>
        </p:txBody>
      </p:sp>
      <p:sp>
        <p:nvSpPr>
          <p:cNvPr id="166" name="Google Shape;166;g14c1c9f256c_2_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4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4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4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4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6867459fcb_1_0"/>
          <p:cNvSpPr txBox="1"/>
          <p:nvPr>
            <p:ph idx="1" type="body"/>
          </p:nvPr>
        </p:nvSpPr>
        <p:spPr>
          <a:xfrm>
            <a:off x="838200" y="4550734"/>
            <a:ext cx="10515600" cy="21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2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Lucie Soukeníková a Terezie Stiborková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62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Nadační fond Eduzměna a spolupracující externí evaluátorka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2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Jan Netík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62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Schola Empirica - externí evaluátor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4c1c9f256c_2_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1275" y="850775"/>
            <a:ext cx="6849426" cy="573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4c1c9f256c_2_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6450" y="6438450"/>
            <a:ext cx="2998601" cy="2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14c1c9f256c_2_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025" y="1221775"/>
            <a:ext cx="10463949" cy="52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4c1c9f256c_2_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5350" y="6404575"/>
            <a:ext cx="2998601" cy="2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867459fcb_1_253"/>
          <p:cNvSpPr txBox="1"/>
          <p:nvPr>
            <p:ph idx="1" type="body"/>
          </p:nvPr>
        </p:nvSpPr>
        <p:spPr>
          <a:xfrm>
            <a:off x="838200" y="1414130"/>
            <a:ext cx="10515600" cy="51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 sz="3800">
                <a:latin typeface="Arial"/>
                <a:ea typeface="Arial"/>
                <a:cs typeface="Arial"/>
                <a:sym typeface="Arial"/>
              </a:rPr>
              <a:t>Kvalitativní evaluace</a:t>
            </a:r>
            <a:br>
              <a:rPr b="1" lang="cs-CZ" sz="3800">
                <a:latin typeface="Arial"/>
                <a:ea typeface="Arial"/>
                <a:cs typeface="Arial"/>
                <a:sym typeface="Arial"/>
              </a:rPr>
            </a:b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příklad I: intervence ve školách - logopedie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g16867459fcb_1_429"/>
          <p:cNvGrpSpPr/>
          <p:nvPr/>
        </p:nvGrpSpPr>
        <p:grpSpPr>
          <a:xfrm>
            <a:off x="630475" y="1169567"/>
            <a:ext cx="10443913" cy="5415719"/>
            <a:chOff x="-334725" y="383442"/>
            <a:chExt cx="10443913" cy="5415719"/>
          </a:xfrm>
        </p:grpSpPr>
        <p:sp>
          <p:nvSpPr>
            <p:cNvPr id="197" name="Google Shape;197;g16867459fcb_1_429"/>
            <p:cNvSpPr/>
            <p:nvPr/>
          </p:nvSpPr>
          <p:spPr>
            <a:xfrm>
              <a:off x="6187288" y="3491861"/>
              <a:ext cx="3921900" cy="2307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3DE1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16867459fcb_1_429"/>
            <p:cNvSpPr txBox="1"/>
            <p:nvPr/>
          </p:nvSpPr>
          <p:spPr>
            <a:xfrm>
              <a:off x="6882925" y="3802150"/>
              <a:ext cx="3040500" cy="16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35560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Sdílený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logoped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560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Depistáže 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 MŠ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g16867459fcb_1_429"/>
            <p:cNvSpPr/>
            <p:nvPr/>
          </p:nvSpPr>
          <p:spPr>
            <a:xfrm>
              <a:off x="164128" y="3467957"/>
              <a:ext cx="4027800" cy="2297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5999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16867459fcb_1_429"/>
            <p:cNvSpPr txBox="1"/>
            <p:nvPr/>
          </p:nvSpPr>
          <p:spPr>
            <a:xfrm>
              <a:off x="-334725" y="2913000"/>
              <a:ext cx="3666900" cy="26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b" bIns="76200" lIns="76200" spcFirstLastPara="1" rIns="76200" wrap="square" tIns="76200">
              <a:noAutofit/>
            </a:bodyPr>
            <a:lstStyle/>
            <a:p>
              <a:pPr indent="-35560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Deníky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průvodců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560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Fokusní skupina        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 řediteli škol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560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Dotazníkové šetření 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 školách a mezi rodiči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16867459fcb_1_429"/>
            <p:cNvSpPr/>
            <p:nvPr/>
          </p:nvSpPr>
          <p:spPr>
            <a:xfrm>
              <a:off x="6194414" y="389886"/>
              <a:ext cx="3914700" cy="23271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65EE1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g16867459fcb_1_429"/>
            <p:cNvSpPr txBox="1"/>
            <p:nvPr/>
          </p:nvSpPr>
          <p:spPr>
            <a:xfrm>
              <a:off x="7204701" y="718950"/>
              <a:ext cx="2853900" cy="164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3556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Pracovní setkání   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 tématu logopedie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g16867459fcb_1_429"/>
            <p:cNvSpPr/>
            <p:nvPr/>
          </p:nvSpPr>
          <p:spPr>
            <a:xfrm>
              <a:off x="151505" y="448704"/>
              <a:ext cx="4024800" cy="2363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g16867459fcb_1_429"/>
            <p:cNvSpPr txBox="1"/>
            <p:nvPr/>
          </p:nvSpPr>
          <p:spPr>
            <a:xfrm>
              <a:off x="141974" y="718948"/>
              <a:ext cx="2713500" cy="16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3556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Mapování 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potřeb škol           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16867459fcb_1_429"/>
            <p:cNvSpPr/>
            <p:nvPr/>
          </p:nvSpPr>
          <p:spPr>
            <a:xfrm>
              <a:off x="2525626" y="398376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g16867459fcb_1_429"/>
            <p:cNvSpPr txBox="1"/>
            <p:nvPr/>
          </p:nvSpPr>
          <p:spPr>
            <a:xfrm>
              <a:off x="3266349" y="1139099"/>
              <a:ext cx="17883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cs-CZ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POTŘEBA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16867459fcb_1_429"/>
            <p:cNvSpPr/>
            <p:nvPr/>
          </p:nvSpPr>
          <p:spPr>
            <a:xfrm rot="5400000">
              <a:off x="5086199" y="414792"/>
              <a:ext cx="2559300" cy="24966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65EE1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16867459fcb_1_429"/>
            <p:cNvSpPr txBox="1"/>
            <p:nvPr/>
          </p:nvSpPr>
          <p:spPr>
            <a:xfrm>
              <a:off x="5117431" y="1133018"/>
              <a:ext cx="1765500" cy="18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cs-CZ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SPOLEČNÝ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cs-CZ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DESIGN ŘEŠENÍ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g16867459fcb_1_429"/>
            <p:cNvSpPr/>
            <p:nvPr/>
          </p:nvSpPr>
          <p:spPr>
            <a:xfrm rot="10800000">
              <a:off x="5112993" y="2985743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3DE199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g16867459fcb_1_429"/>
            <p:cNvSpPr txBox="1"/>
            <p:nvPr/>
          </p:nvSpPr>
          <p:spPr>
            <a:xfrm>
              <a:off x="5113006" y="2985756"/>
              <a:ext cx="17883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cs-CZ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REALIZACE ŘEŠENÍ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16867459fcb_1_429"/>
            <p:cNvSpPr/>
            <p:nvPr/>
          </p:nvSpPr>
          <p:spPr>
            <a:xfrm rot="-5400000">
              <a:off x="2467206" y="2985743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999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16867459fcb_1_429"/>
            <p:cNvSpPr txBox="1"/>
            <p:nvPr/>
          </p:nvSpPr>
          <p:spPr>
            <a:xfrm>
              <a:off x="3207929" y="2985756"/>
              <a:ext cx="17883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9350" lIns="149350" spcFirstLastPara="1" rIns="149350" wrap="square" tIns="14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cs-CZ" sz="2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REFLEXE ŘEŠENÍ</a:t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g16867459fcb_1_429"/>
            <p:cNvSpPr/>
            <p:nvPr/>
          </p:nvSpPr>
          <p:spPr>
            <a:xfrm>
              <a:off x="4618013" y="2401694"/>
              <a:ext cx="873300" cy="759300"/>
            </a:xfrm>
            <a:custGeom>
              <a:rect b="b" l="l" r="r" t="t"/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4"/>
                    <a:pt x="25366" y="12493"/>
                    <a:pt x="51106" y="8231"/>
                  </a:cubicBezTo>
                  <a:cubicBezTo>
                    <a:pt x="76846" y="3969"/>
                    <a:pt x="101959" y="18573"/>
                    <a:pt x="110521" y="42781"/>
                  </a:cubicBezTo>
                  <a:lnTo>
                    <a:pt x="116426" y="42781"/>
                  </a:lnTo>
                  <a:lnTo>
                    <a:pt x="106958" y="60000"/>
                  </a:lnTo>
                  <a:lnTo>
                    <a:pt x="90342" y="42781"/>
                  </a:lnTo>
                  <a:lnTo>
                    <a:pt x="95922" y="42781"/>
                  </a:lnTo>
                  <a:cubicBezTo>
                    <a:pt x="87358" y="27415"/>
                    <a:pt x="68570" y="19475"/>
                    <a:pt x="50446" y="23562"/>
                  </a:cubicBezTo>
                  <a:cubicBezTo>
                    <a:pt x="32321" y="27649"/>
                    <a:pt x="19563" y="42702"/>
                    <a:pt x="19563" y="60000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16867459fcb_1_429"/>
            <p:cNvSpPr/>
            <p:nvPr/>
          </p:nvSpPr>
          <p:spPr>
            <a:xfrm rot="10800000">
              <a:off x="4617885" y="2693705"/>
              <a:ext cx="873300" cy="759300"/>
            </a:xfrm>
            <a:custGeom>
              <a:rect b="b" l="l" r="r" t="t"/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4"/>
                    <a:pt x="25366" y="12493"/>
                    <a:pt x="51106" y="8231"/>
                  </a:cubicBezTo>
                  <a:cubicBezTo>
                    <a:pt x="76846" y="3969"/>
                    <a:pt x="101959" y="18573"/>
                    <a:pt x="110521" y="42781"/>
                  </a:cubicBezTo>
                  <a:lnTo>
                    <a:pt x="116426" y="42781"/>
                  </a:lnTo>
                  <a:lnTo>
                    <a:pt x="106958" y="60000"/>
                  </a:lnTo>
                  <a:lnTo>
                    <a:pt x="90342" y="42781"/>
                  </a:lnTo>
                  <a:lnTo>
                    <a:pt x="95922" y="42781"/>
                  </a:lnTo>
                  <a:cubicBezTo>
                    <a:pt x="87358" y="27415"/>
                    <a:pt x="68570" y="19475"/>
                    <a:pt x="50446" y="23562"/>
                  </a:cubicBezTo>
                  <a:cubicBezTo>
                    <a:pt x="32321" y="27649"/>
                    <a:pt x="19563" y="42702"/>
                    <a:pt x="19563" y="60000"/>
                  </a:cubicBezTo>
                  <a:close/>
                </a:path>
              </a:pathLst>
            </a:custGeom>
            <a:solidFill>
              <a:srgbClr val="FF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867459fcb_1_495"/>
          <p:cNvSpPr txBox="1"/>
          <p:nvPr>
            <p:ph idx="1" type="body"/>
          </p:nvPr>
        </p:nvSpPr>
        <p:spPr>
          <a:xfrm>
            <a:off x="836893" y="1001198"/>
            <a:ext cx="109677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cs-CZ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Mapování potřeb škol </a:t>
            </a:r>
            <a:r>
              <a:rPr b="1" lang="cs-CZ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(10/2020 - 03/2021)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</a:t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        </a:t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</a:t>
            </a:r>
            <a:endParaRPr i="1"/>
          </a:p>
        </p:txBody>
      </p:sp>
      <p:pic>
        <p:nvPicPr>
          <p:cNvPr id="220" name="Google Shape;220;g16867459fcb_1_4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4025" y="881650"/>
            <a:ext cx="2630625" cy="273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16867459fcb_1_495"/>
          <p:cNvSpPr/>
          <p:nvPr/>
        </p:nvSpPr>
        <p:spPr>
          <a:xfrm>
            <a:off x="288600" y="2279688"/>
            <a:ext cx="9640200" cy="22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cs-CZ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Hloubkové rozhovory s řediteli, workshopy s učiteli škol</a:t>
            </a:r>
            <a:endParaRPr b="1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2/3 škol 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potřeba podpory 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oblasti specifických pedagog. činností  a spolupráce s dalšími sociálními a zdravotnickými profesemi, u MŠ nejčastěji zmiňovaná potřeba </a:t>
            </a: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logopeda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6867459fcb_1_495"/>
          <p:cNvSpPr/>
          <p:nvPr/>
        </p:nvSpPr>
        <p:spPr>
          <a:xfrm>
            <a:off x="391275" y="1254600"/>
            <a:ext cx="988800" cy="937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6867459fcb_1_495"/>
          <p:cNvSpPr txBox="1"/>
          <p:nvPr/>
        </p:nvSpPr>
        <p:spPr>
          <a:xfrm>
            <a:off x="478225" y="1477050"/>
            <a:ext cx="98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Fáze I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6867459fcb_1_495"/>
          <p:cNvSpPr txBox="1"/>
          <p:nvPr/>
        </p:nvSpPr>
        <p:spPr>
          <a:xfrm>
            <a:off x="391275" y="4598100"/>
            <a:ext cx="11335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„Celo-ORPčkové </a:t>
            </a:r>
            <a:r>
              <a:rPr b="1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téma logopedické podpory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za námi </a:t>
            </a:r>
            <a:r>
              <a:rPr b="1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přišlo z terénu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Je to téma, které když školám pomůžeme vyřešit</a:t>
            </a:r>
            <a:r>
              <a:rPr b="1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tak to zase bude </a:t>
            </a:r>
            <a:r>
              <a:rPr b="1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něco konkrétního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jim pomohlo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je trápilo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potřebovali.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myslím si, že pak budou ochotnější se zapojit do toho, co přinášíme, co chceme pro jejich děti, a </a:t>
            </a:r>
            <a:r>
              <a:rPr b="1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budou otevřenější.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(Hloubkový rozhovor s EZ, podzim 2021)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16867459fcb_1_5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76925" y="884498"/>
            <a:ext cx="2687800" cy="269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16867459fcb_1_577"/>
          <p:cNvSpPr txBox="1"/>
          <p:nvPr>
            <p:ph idx="1" type="body"/>
          </p:nvPr>
        </p:nvSpPr>
        <p:spPr>
          <a:xfrm>
            <a:off x="612150" y="1667275"/>
            <a:ext cx="109677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          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1" lang="cs-CZ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                      </a:t>
            </a:r>
            <a:r>
              <a:rPr b="1" lang="cs-CZ" sz="11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Společný design řešení </a:t>
            </a:r>
            <a:r>
              <a:rPr lang="cs-CZ" sz="11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(do </a:t>
            </a:r>
            <a:r>
              <a:rPr lang="cs-CZ" sz="112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11/2021</a:t>
            </a:r>
            <a:r>
              <a:rPr lang="cs-CZ" sz="1120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)</a:t>
            </a:r>
            <a:endParaRPr sz="112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50"/>
              <a:buNone/>
            </a:pPr>
            <a:r>
              <a:t/>
            </a:r>
            <a:endParaRPr b="1" sz="112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50"/>
              <a:buNone/>
            </a:pPr>
            <a:r>
              <a:rPr b="1" lang="cs-CZ" sz="8123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cs-CZ" sz="8123"/>
              <a:t>      </a:t>
            </a:r>
            <a:endParaRPr i="1" sz="1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64285"/>
              <a:buNone/>
            </a:pPr>
            <a:r>
              <a:rPr lang="cs-CZ" sz="11200">
                <a:latin typeface="Arial"/>
                <a:ea typeface="Arial"/>
                <a:cs typeface="Arial"/>
                <a:sym typeface="Arial"/>
              </a:rPr>
              <a:t>Společné pracovní setkání k tématu logopedie v MŠ na KH</a:t>
            </a:r>
            <a:endParaRPr sz="112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cs-CZ" sz="11200">
                <a:latin typeface="Arial"/>
                <a:ea typeface="Arial"/>
                <a:cs typeface="Arial"/>
                <a:sym typeface="Arial"/>
              </a:rPr>
              <a:t>Eduzměna (ČOSIV)</a:t>
            </a:r>
            <a:endParaRPr sz="112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cs-CZ" sz="11200">
                <a:latin typeface="Arial"/>
                <a:ea typeface="Arial"/>
                <a:cs typeface="Arial"/>
                <a:sym typeface="Arial"/>
              </a:rPr>
              <a:t>klinická logopedka</a:t>
            </a:r>
            <a:endParaRPr sz="112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cs-CZ" sz="11200">
                <a:latin typeface="Arial"/>
                <a:ea typeface="Arial"/>
                <a:cs typeface="Arial"/>
                <a:sym typeface="Arial"/>
              </a:rPr>
              <a:t>ředitelé kutnohorských škol, PPP KH</a:t>
            </a:r>
            <a:endParaRPr sz="1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8571"/>
              <a:buNone/>
            </a:pPr>
            <a:r>
              <a:t/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50"/>
              <a:buNone/>
            </a:pP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„Máme ve školkách spoustu dětí, které mají logopedickou vadu,  tak jsme s Eduzměnou vymýšleli, jakou formou bychom mohli logopeda do školky dostat, protože nás tato problematika dlouhodobě tíží.“ </a:t>
            </a:r>
            <a:r>
              <a:rPr lang="cs-CZ" sz="9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(Fokusní skupina s řediteli, 5/2022)</a:t>
            </a:r>
            <a:endParaRPr i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4285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</a:t>
            </a:r>
            <a:endParaRPr i="1"/>
          </a:p>
        </p:txBody>
      </p:sp>
      <p:sp>
        <p:nvSpPr>
          <p:cNvPr id="231" name="Google Shape;231;g16867459fcb_1_577"/>
          <p:cNvSpPr/>
          <p:nvPr/>
        </p:nvSpPr>
        <p:spPr>
          <a:xfrm>
            <a:off x="537925" y="1580300"/>
            <a:ext cx="988800" cy="937500"/>
          </a:xfrm>
          <a:prstGeom prst="ellipse">
            <a:avLst/>
          </a:prstGeom>
          <a:solidFill>
            <a:srgbClr val="17F13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accent4"/>
              </a:solidFill>
              <a:highlight>
                <a:srgbClr val="17F13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6867459fcb_1_577"/>
          <p:cNvSpPr txBox="1"/>
          <p:nvPr/>
        </p:nvSpPr>
        <p:spPr>
          <a:xfrm>
            <a:off x="592275" y="1802738"/>
            <a:ext cx="98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Fáze II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6867459fcb_1_664"/>
          <p:cNvSpPr txBox="1"/>
          <p:nvPr>
            <p:ph idx="1" type="body"/>
          </p:nvPr>
        </p:nvSpPr>
        <p:spPr>
          <a:xfrm>
            <a:off x="771680" y="1176033"/>
            <a:ext cx="109677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             </a:t>
            </a:r>
            <a:endParaRPr b="1" sz="7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 sz="700"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     Realizace řešení </a:t>
            </a:r>
            <a:r>
              <a:rPr lang="cs-CZ">
                <a:latin typeface="Arial"/>
                <a:ea typeface="Arial"/>
                <a:cs typeface="Arial"/>
                <a:sym typeface="Arial"/>
              </a:rPr>
              <a:t>(12/2021- dosud)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</a:t>
            </a:r>
            <a:endParaRPr i="1"/>
          </a:p>
        </p:txBody>
      </p:sp>
      <p:pic>
        <p:nvPicPr>
          <p:cNvPr id="238" name="Google Shape;238;g16867459fcb_1_6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99750" y="948698"/>
            <a:ext cx="2662225" cy="267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16867459fcb_1_664"/>
          <p:cNvSpPr/>
          <p:nvPr/>
        </p:nvSpPr>
        <p:spPr>
          <a:xfrm>
            <a:off x="453300" y="2915225"/>
            <a:ext cx="10447800" cy="27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-CZ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12/2021 – 06/2022: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logopedické depistáže </a:t>
            </a:r>
            <a:r>
              <a:rPr b="1" i="0" lang="cs-CZ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sdílené logopedky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 MŠ 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celkových 34 MŠ, tj. </a:t>
            </a: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více než 2/3 MŠ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-CZ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09 – 10/2022</a:t>
            </a:r>
            <a:r>
              <a:rPr b="0" i="0" lang="cs-CZ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logopedické depistáže 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sdílené logopedky v </a:t>
            </a: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MŠ 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 MŠ nově), dalších </a:t>
            </a:r>
            <a:r>
              <a:rPr b="1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MŠ </a:t>
            </a:r>
            <a:r>
              <a:rPr b="0" i="0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plánováno do prosince 2022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(kvantitativní data - přehled účastí na intervencích)</a:t>
            </a:r>
            <a:endParaRPr b="0" i="0" sz="2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16867459fcb_1_664"/>
          <p:cNvSpPr/>
          <p:nvPr/>
        </p:nvSpPr>
        <p:spPr>
          <a:xfrm>
            <a:off x="453300" y="1640775"/>
            <a:ext cx="988800" cy="937500"/>
          </a:xfrm>
          <a:prstGeom prst="ellipse">
            <a:avLst/>
          </a:prstGeom>
          <a:solidFill>
            <a:srgbClr val="12E09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16867459fcb_1_664"/>
          <p:cNvSpPr txBox="1"/>
          <p:nvPr/>
        </p:nvSpPr>
        <p:spPr>
          <a:xfrm>
            <a:off x="453300" y="1871025"/>
            <a:ext cx="988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cs-CZ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Fáze III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16867459fcb_1_7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5000" y="854500"/>
            <a:ext cx="2602550" cy="26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6867459fcb_1_748"/>
          <p:cNvSpPr txBox="1"/>
          <p:nvPr>
            <p:ph idx="1" type="body"/>
          </p:nvPr>
        </p:nvSpPr>
        <p:spPr>
          <a:xfrm>
            <a:off x="195375" y="854499"/>
            <a:ext cx="109677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b="1" sz="9883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5992"/>
              <a:buNone/>
            </a:pPr>
            <a:r>
              <a:t/>
            </a:r>
            <a:endParaRPr b="1" sz="5883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rPr b="1" lang="cs-CZ" sz="9883"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1" lang="cs-CZ" sz="11200">
                <a:latin typeface="Arial"/>
                <a:ea typeface="Arial"/>
                <a:cs typeface="Arial"/>
                <a:sym typeface="Arial"/>
              </a:rPr>
              <a:t>Reflexe řešení </a:t>
            </a:r>
            <a:r>
              <a:rPr lang="cs-CZ" sz="11200">
                <a:latin typeface="Arial"/>
                <a:ea typeface="Arial"/>
                <a:cs typeface="Arial"/>
                <a:sym typeface="Arial"/>
              </a:rPr>
              <a:t>(12/2021- dosud) </a:t>
            </a:r>
            <a:endParaRPr b="1" sz="112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rPr b="1" lang="cs-CZ" sz="9883">
                <a:latin typeface="Arial"/>
                <a:ea typeface="Arial"/>
                <a:cs typeface="Arial"/>
                <a:sym typeface="Arial"/>
              </a:rPr>
              <a:t>      </a:t>
            </a:r>
            <a:endParaRPr sz="9883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 i="1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i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„Dobře funguje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služba sdíleného logopeda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, zpětná vazba </a:t>
            </a:r>
            <a:endParaRPr i="1" sz="112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od školek je navýsost pozitivní.“</a:t>
            </a:r>
            <a:r>
              <a:rPr lang="cs-CZ" sz="1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9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(Deník průvodce, 1/2022)</a:t>
            </a:r>
            <a:endParaRPr sz="9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i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9"/>
              <a:buFont typeface="Arial"/>
              <a:buNone/>
            </a:pP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„Myslím si, že na ně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měla lepší vliv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, když jim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jako odborník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 napsala zprávu, než když to říká paní učitelka. Učitelce řeknou, že to dítě nepotřebuje a přijde na to samo, ale ke klinické logopedce si tohle nedovolí. To bych u nás brala rozhodně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častěji než jednou v roce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.” </a:t>
            </a:r>
            <a:r>
              <a:rPr i="1" lang="cs-CZ" sz="9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9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(Fokusní skupina s řediteli, 5/2022)</a:t>
            </a:r>
            <a:endParaRPr sz="9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sz="9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i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sz="9600"/>
          </a:p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i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i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i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sz="20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sz="20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 i="1"/>
          </a:p>
        </p:txBody>
      </p:sp>
      <p:sp>
        <p:nvSpPr>
          <p:cNvPr id="248" name="Google Shape;248;g16867459fcb_1_748"/>
          <p:cNvSpPr/>
          <p:nvPr/>
        </p:nvSpPr>
        <p:spPr>
          <a:xfrm>
            <a:off x="442450" y="1280125"/>
            <a:ext cx="988800" cy="937500"/>
          </a:xfrm>
          <a:prstGeom prst="ellipse">
            <a:avLst/>
          </a:prstGeom>
          <a:solidFill>
            <a:srgbClr val="7CAFD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6867459fcb_1_748"/>
          <p:cNvSpPr txBox="1"/>
          <p:nvPr/>
        </p:nvSpPr>
        <p:spPr>
          <a:xfrm>
            <a:off x="391000" y="1502575"/>
            <a:ext cx="109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Fáze IV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16e7198de44_3_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5000" y="854500"/>
            <a:ext cx="2602550" cy="2613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16e7198de44_3_4"/>
          <p:cNvSpPr txBox="1"/>
          <p:nvPr>
            <p:ph idx="1" type="body"/>
          </p:nvPr>
        </p:nvSpPr>
        <p:spPr>
          <a:xfrm>
            <a:off x="195375" y="952299"/>
            <a:ext cx="10967700" cy="5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b="1" sz="9883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35992"/>
              <a:buNone/>
            </a:pPr>
            <a:r>
              <a:t/>
            </a:r>
            <a:endParaRPr b="1" sz="5883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rPr b="1" lang="cs-CZ" sz="9883">
                <a:latin typeface="Arial"/>
                <a:ea typeface="Arial"/>
                <a:cs typeface="Arial"/>
                <a:sym typeface="Arial"/>
              </a:rPr>
              <a:t>               </a:t>
            </a:r>
            <a:r>
              <a:rPr b="1" lang="cs-CZ" sz="11200">
                <a:latin typeface="Arial"/>
                <a:ea typeface="Arial"/>
                <a:cs typeface="Arial"/>
                <a:sym typeface="Arial"/>
              </a:rPr>
              <a:t>Reflexe řešení </a:t>
            </a:r>
            <a:r>
              <a:rPr lang="cs-CZ" sz="11200">
                <a:latin typeface="Arial"/>
                <a:ea typeface="Arial"/>
                <a:cs typeface="Arial"/>
                <a:sym typeface="Arial"/>
              </a:rPr>
              <a:t>(12/2021- dosud)</a:t>
            </a:r>
            <a:endParaRPr b="1" sz="112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rPr b="1" lang="cs-CZ" sz="9883">
                <a:latin typeface="Arial"/>
                <a:ea typeface="Arial"/>
                <a:cs typeface="Arial"/>
                <a:sym typeface="Arial"/>
              </a:rPr>
              <a:t>      </a:t>
            </a:r>
            <a:endParaRPr b="1" sz="9883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29"/>
              <a:buNone/>
            </a:pP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„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Děkuji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za logopedickou depistáž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 a upozornění </a:t>
            </a:r>
            <a:endParaRPr i="1" sz="112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29"/>
              <a:buNone/>
            </a:pP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na zlepšení řeči a doporučení na objednání k logopedovi</a:t>
            </a:r>
            <a:r>
              <a:rPr lang="cs-CZ" sz="112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cs-CZ" sz="1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cs-CZ" sz="11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52941"/>
              <a:buNone/>
            </a:pPr>
            <a:r>
              <a:t/>
            </a:r>
            <a:endParaRPr i="1" sz="4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9"/>
              <a:buNone/>
            </a:pP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„Uvítali bychom možnosti,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jak a kde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klinického logopeda vyhledat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.“ </a:t>
            </a:r>
            <a:r>
              <a:rPr lang="cs-CZ" sz="9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(Dotazníkové šetření rodiče, 6/2022)</a:t>
            </a:r>
            <a:endParaRPr sz="9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sz="9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„Sdílená logopedka se do MŠ dostane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1x či 2x za rok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, což paní zástupkyně vnímají jako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nedostatečné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.”</a:t>
            </a:r>
            <a:r>
              <a:rPr i="1" lang="cs-CZ" sz="9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9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(Deník průvodce, 9/2022)</a:t>
            </a:r>
            <a:endParaRPr sz="9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2941"/>
              <a:buNone/>
            </a:pPr>
            <a:r>
              <a:t/>
            </a:r>
            <a:endParaRPr i="1" sz="4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29"/>
              <a:buNone/>
            </a:pP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„Bylo by potřeba, </a:t>
            </a:r>
            <a:r>
              <a:rPr b="1" i="1" lang="cs-CZ" sz="11200">
                <a:latin typeface="Arial"/>
                <a:ea typeface="Arial"/>
                <a:cs typeface="Arial"/>
                <a:sym typeface="Arial"/>
              </a:rPr>
              <a:t>aby paní logopedka ‘mluvila s rodiči’</a:t>
            </a:r>
            <a:r>
              <a:rPr i="1" lang="cs-CZ" sz="11200">
                <a:latin typeface="Arial"/>
                <a:ea typeface="Arial"/>
                <a:cs typeface="Arial"/>
                <a:sym typeface="Arial"/>
              </a:rPr>
              <a:t>." </a:t>
            </a:r>
            <a:endParaRPr i="1" sz="112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29"/>
              <a:buNone/>
            </a:pPr>
            <a:r>
              <a:rPr lang="cs-CZ" sz="9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(Deník průvodce, 9/2022)</a:t>
            </a:r>
            <a:endParaRPr sz="9600"/>
          </a:p>
          <a:p>
            <a:pPr indent="0" lvl="0" marL="1143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29"/>
              <a:buFont typeface="Arial"/>
              <a:buNone/>
            </a:pPr>
            <a:r>
              <a:t/>
            </a:r>
            <a:endParaRPr sz="9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529"/>
              <a:buNone/>
            </a:pPr>
            <a:r>
              <a:t/>
            </a:r>
            <a:endParaRPr i="1" sz="9083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sz="20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sz="2000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sz="20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5882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r>
              <a:t/>
            </a:r>
            <a:endParaRPr i="1"/>
          </a:p>
        </p:txBody>
      </p:sp>
      <p:sp>
        <p:nvSpPr>
          <p:cNvPr id="256" name="Google Shape;256;g16e7198de44_3_4"/>
          <p:cNvSpPr/>
          <p:nvPr/>
        </p:nvSpPr>
        <p:spPr>
          <a:xfrm>
            <a:off x="442450" y="1280125"/>
            <a:ext cx="988800" cy="937500"/>
          </a:xfrm>
          <a:prstGeom prst="ellipse">
            <a:avLst/>
          </a:prstGeom>
          <a:solidFill>
            <a:srgbClr val="7CAFD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6e7198de44_3_4"/>
          <p:cNvSpPr txBox="1"/>
          <p:nvPr/>
        </p:nvSpPr>
        <p:spPr>
          <a:xfrm>
            <a:off x="391000" y="1502575"/>
            <a:ext cx="1091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Fáze IV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6867459fcb_1_844"/>
          <p:cNvSpPr txBox="1"/>
          <p:nvPr>
            <p:ph idx="1" type="body"/>
          </p:nvPr>
        </p:nvSpPr>
        <p:spPr>
          <a:xfrm>
            <a:off x="838199" y="1212112"/>
            <a:ext cx="10868100" cy="55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 sz="3800">
                <a:latin typeface="Arial"/>
                <a:ea typeface="Arial"/>
                <a:cs typeface="Arial"/>
                <a:sym typeface="Arial"/>
              </a:rPr>
              <a:t>Kvalitativní evaluace</a:t>
            </a:r>
            <a:endParaRPr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b="1" lang="cs-CZ" sz="1800">
                <a:latin typeface="Arial"/>
                <a:ea typeface="Arial"/>
                <a:cs typeface="Arial"/>
                <a:sym typeface="Arial"/>
              </a:rPr>
            </a:br>
            <a:r>
              <a:rPr b="1" lang="cs-CZ">
                <a:latin typeface="Arial"/>
                <a:ea typeface="Arial"/>
                <a:cs typeface="Arial"/>
                <a:sym typeface="Arial"/>
              </a:rPr>
              <a:t>příklad II: milník – průvodci škol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6867459fcb_1_7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6000"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 sz="5600">
                <a:latin typeface="Arial"/>
                <a:ea typeface="Arial"/>
                <a:cs typeface="Arial"/>
                <a:sym typeface="Arial"/>
              </a:rPr>
              <a:t>ÚVODNÍ SOCIOMETRIE</a:t>
            </a:r>
            <a:endParaRPr b="1" sz="5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g16e7198de44_3_14"/>
          <p:cNvGrpSpPr/>
          <p:nvPr/>
        </p:nvGrpSpPr>
        <p:grpSpPr>
          <a:xfrm>
            <a:off x="3432406" y="1285141"/>
            <a:ext cx="5174787" cy="5131301"/>
            <a:chOff x="2467206" y="383442"/>
            <a:chExt cx="5174787" cy="5131301"/>
          </a:xfrm>
        </p:grpSpPr>
        <p:sp>
          <p:nvSpPr>
            <p:cNvPr id="268" name="Google Shape;268;g16e7198de44_3_14"/>
            <p:cNvSpPr/>
            <p:nvPr/>
          </p:nvSpPr>
          <p:spPr>
            <a:xfrm>
              <a:off x="2525626" y="386945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g16e7198de44_3_14"/>
            <p:cNvSpPr txBox="1"/>
            <p:nvPr/>
          </p:nvSpPr>
          <p:spPr>
            <a:xfrm>
              <a:off x="3266349" y="1127668"/>
              <a:ext cx="17883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OČEKÁVÁNÍ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g16e7198de44_3_14"/>
            <p:cNvSpPr/>
            <p:nvPr/>
          </p:nvSpPr>
          <p:spPr>
            <a:xfrm rot="5400000">
              <a:off x="5086199" y="414792"/>
              <a:ext cx="2559300" cy="24966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g16e7198de44_3_14"/>
            <p:cNvSpPr txBox="1"/>
            <p:nvPr/>
          </p:nvSpPr>
          <p:spPr>
            <a:xfrm>
              <a:off x="5117431" y="1133018"/>
              <a:ext cx="1765500" cy="18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USAZOVÁNÍ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g16e7198de44_3_14"/>
            <p:cNvSpPr/>
            <p:nvPr/>
          </p:nvSpPr>
          <p:spPr>
            <a:xfrm rot="10800000">
              <a:off x="5112993" y="2985743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16e7198de44_3_14"/>
            <p:cNvSpPr txBox="1"/>
            <p:nvPr/>
          </p:nvSpPr>
          <p:spPr>
            <a:xfrm>
              <a:off x="5113000" y="2985750"/>
              <a:ext cx="20841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FRUSTRACE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16e7198de44_3_14"/>
            <p:cNvSpPr/>
            <p:nvPr/>
          </p:nvSpPr>
          <p:spPr>
            <a:xfrm rot="-5400000">
              <a:off x="2467206" y="2985743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16e7198de44_3_14"/>
            <p:cNvSpPr txBox="1"/>
            <p:nvPr/>
          </p:nvSpPr>
          <p:spPr>
            <a:xfrm>
              <a:off x="3207929" y="2985756"/>
              <a:ext cx="17883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PŘIJETÍ A REFLEXE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16e7198de44_3_14"/>
            <p:cNvSpPr/>
            <p:nvPr/>
          </p:nvSpPr>
          <p:spPr>
            <a:xfrm>
              <a:off x="4618013" y="2401694"/>
              <a:ext cx="873300" cy="759300"/>
            </a:xfrm>
            <a:custGeom>
              <a:rect b="b" l="l" r="r" t="t"/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4"/>
                    <a:pt x="25366" y="12493"/>
                    <a:pt x="51106" y="8231"/>
                  </a:cubicBezTo>
                  <a:cubicBezTo>
                    <a:pt x="76846" y="3969"/>
                    <a:pt x="101959" y="18573"/>
                    <a:pt x="110521" y="42781"/>
                  </a:cubicBezTo>
                  <a:lnTo>
                    <a:pt x="116426" y="42781"/>
                  </a:lnTo>
                  <a:lnTo>
                    <a:pt x="106958" y="60000"/>
                  </a:lnTo>
                  <a:lnTo>
                    <a:pt x="90342" y="42781"/>
                  </a:lnTo>
                  <a:lnTo>
                    <a:pt x="95922" y="42781"/>
                  </a:lnTo>
                  <a:cubicBezTo>
                    <a:pt x="87358" y="27415"/>
                    <a:pt x="68570" y="19475"/>
                    <a:pt x="50446" y="23562"/>
                  </a:cubicBezTo>
                  <a:cubicBezTo>
                    <a:pt x="32321" y="27649"/>
                    <a:pt x="19563" y="42702"/>
                    <a:pt x="19563" y="60000"/>
                  </a:cubicBezTo>
                  <a:close/>
                </a:path>
              </a:pathLst>
            </a:custGeom>
            <a:solidFill>
              <a:srgbClr val="F7D5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16e7198de44_3_14"/>
            <p:cNvSpPr/>
            <p:nvPr/>
          </p:nvSpPr>
          <p:spPr>
            <a:xfrm rot="10800000">
              <a:off x="4617885" y="2693705"/>
              <a:ext cx="873300" cy="759300"/>
            </a:xfrm>
            <a:custGeom>
              <a:rect b="b" l="l" r="r" t="t"/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4"/>
                    <a:pt x="25366" y="12493"/>
                    <a:pt x="51106" y="8231"/>
                  </a:cubicBezTo>
                  <a:cubicBezTo>
                    <a:pt x="76846" y="3969"/>
                    <a:pt x="101959" y="18573"/>
                    <a:pt x="110521" y="42781"/>
                  </a:cubicBezTo>
                  <a:lnTo>
                    <a:pt x="116426" y="42781"/>
                  </a:lnTo>
                  <a:lnTo>
                    <a:pt x="106958" y="60000"/>
                  </a:lnTo>
                  <a:lnTo>
                    <a:pt x="90342" y="42781"/>
                  </a:lnTo>
                  <a:lnTo>
                    <a:pt x="95922" y="42781"/>
                  </a:lnTo>
                  <a:cubicBezTo>
                    <a:pt x="87358" y="27415"/>
                    <a:pt x="68570" y="19475"/>
                    <a:pt x="50446" y="23562"/>
                  </a:cubicBezTo>
                  <a:cubicBezTo>
                    <a:pt x="32321" y="27649"/>
                    <a:pt x="19563" y="42702"/>
                    <a:pt x="19563" y="60000"/>
                  </a:cubicBezTo>
                  <a:close/>
                </a:path>
              </a:pathLst>
            </a:custGeom>
            <a:solidFill>
              <a:srgbClr val="F7D5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6867459fcb_1_1020"/>
          <p:cNvSpPr txBox="1"/>
          <p:nvPr>
            <p:ph idx="1" type="body"/>
          </p:nvPr>
        </p:nvSpPr>
        <p:spPr>
          <a:xfrm>
            <a:off x="836908" y="1247173"/>
            <a:ext cx="109677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           </a:t>
            </a:r>
            <a:r>
              <a:rPr b="1" lang="cs-CZ">
                <a:latin typeface="Arial"/>
                <a:ea typeface="Arial"/>
                <a:cs typeface="Arial"/>
                <a:sym typeface="Arial"/>
              </a:rPr>
              <a:t>Fáze očekávání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</a:t>
            </a:r>
            <a:endParaRPr i="1"/>
          </a:p>
        </p:txBody>
      </p:sp>
      <p:sp>
        <p:nvSpPr>
          <p:cNvPr id="283" name="Google Shape;283;g16867459fcb_1_1020"/>
          <p:cNvSpPr/>
          <p:nvPr/>
        </p:nvSpPr>
        <p:spPr>
          <a:xfrm>
            <a:off x="1181500" y="2825550"/>
            <a:ext cx="91344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„Průvodci </a:t>
            </a:r>
            <a:r>
              <a:rPr b="1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musí být osobnosti</a:t>
            </a:r>
            <a:r>
              <a:rPr b="0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které </a:t>
            </a:r>
            <a:r>
              <a:rPr b="1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</a:t>
            </a:r>
            <a:r>
              <a:rPr b="0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 tom </a:t>
            </a:r>
            <a:r>
              <a:rPr b="1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věří </a:t>
            </a:r>
            <a:br>
              <a:rPr b="1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mají zkušenosti</a:t>
            </a:r>
            <a:r>
              <a:rPr b="0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jsou to zkušení </a:t>
            </a:r>
            <a:r>
              <a:rPr b="1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mentoři</a:t>
            </a:r>
            <a:r>
              <a:rPr b="0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facilitátoři</a:t>
            </a:r>
            <a:r>
              <a:rPr b="0" i="1" lang="cs-CZ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lidi schopni jednat s lidmi profesně, dlouhodobě, ideálně by měli mít zkušenosti ze školského prostředí.“ </a:t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(Hloubkový rozhovor s EZ, 9/2021)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16867459fcb_1_1020"/>
          <p:cNvSpPr/>
          <p:nvPr/>
        </p:nvSpPr>
        <p:spPr>
          <a:xfrm>
            <a:off x="1181500" y="1394400"/>
            <a:ext cx="988800" cy="937500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highlight>
                <a:schemeClr val="accen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16867459fcb_1_1020"/>
          <p:cNvSpPr txBox="1"/>
          <p:nvPr/>
        </p:nvSpPr>
        <p:spPr>
          <a:xfrm>
            <a:off x="1181500" y="1616850"/>
            <a:ext cx="98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Fáze I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16867459fcb_1_10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91750" y="875150"/>
            <a:ext cx="2312850" cy="24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6867459fcb_1_1186"/>
          <p:cNvSpPr txBox="1"/>
          <p:nvPr>
            <p:ph idx="1" type="body"/>
          </p:nvPr>
        </p:nvSpPr>
        <p:spPr>
          <a:xfrm>
            <a:off x="836908" y="1094773"/>
            <a:ext cx="109677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           </a:t>
            </a:r>
            <a:r>
              <a:rPr b="1" lang="cs-CZ">
                <a:latin typeface="Arial"/>
                <a:ea typeface="Arial"/>
                <a:cs typeface="Arial"/>
                <a:sym typeface="Arial"/>
              </a:rPr>
              <a:t>Fáze usazování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</a:t>
            </a:r>
            <a:endParaRPr i="1"/>
          </a:p>
        </p:txBody>
      </p:sp>
      <p:sp>
        <p:nvSpPr>
          <p:cNvPr id="292" name="Google Shape;292;g16867459fcb_1_1186"/>
          <p:cNvSpPr/>
          <p:nvPr/>
        </p:nvSpPr>
        <p:spPr>
          <a:xfrm>
            <a:off x="1243300" y="2532075"/>
            <a:ext cx="82605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„...</a:t>
            </a:r>
            <a: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Nemáme </a:t>
            </a: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ještě úplně </a:t>
            </a:r>
            <a: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usazené</a:t>
            </a: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se očekává </a:t>
            </a:r>
            <a:b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 průvodců. To je téma, které je teď otevřené, </a:t>
            </a:r>
            <a:b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zároveň </a:t>
            </a:r>
            <a: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prostor o tom mluvit </a:t>
            </a: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tyhle věci usadit, toho je strašně málo, protože se furt něco valí.“ </a:t>
            </a:r>
            <a:endParaRPr b="0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(Hloubkový rozhovor s EZ, 10/2021)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6867459fcb_1_1186"/>
          <p:cNvSpPr/>
          <p:nvPr/>
        </p:nvSpPr>
        <p:spPr>
          <a:xfrm>
            <a:off x="1181500" y="1408700"/>
            <a:ext cx="988800" cy="937500"/>
          </a:xfrm>
          <a:prstGeom prst="ellipse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6867459fcb_1_1186"/>
          <p:cNvSpPr txBox="1"/>
          <p:nvPr/>
        </p:nvSpPr>
        <p:spPr>
          <a:xfrm>
            <a:off x="1149400" y="1631150"/>
            <a:ext cx="105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Fáze II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16867459fcb_1_1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03800" y="925225"/>
            <a:ext cx="2396575" cy="2561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867459fcb_1_1194"/>
          <p:cNvSpPr txBox="1"/>
          <p:nvPr>
            <p:ph idx="1" type="body"/>
          </p:nvPr>
        </p:nvSpPr>
        <p:spPr>
          <a:xfrm>
            <a:off x="836908" y="1094773"/>
            <a:ext cx="109677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           </a:t>
            </a:r>
            <a:r>
              <a:rPr b="1" lang="cs-CZ">
                <a:latin typeface="Arial"/>
                <a:ea typeface="Arial"/>
                <a:cs typeface="Arial"/>
                <a:sym typeface="Arial"/>
              </a:rPr>
              <a:t>Fáze frustrace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</a:t>
            </a:r>
            <a:endParaRPr i="1"/>
          </a:p>
        </p:txBody>
      </p:sp>
      <p:sp>
        <p:nvSpPr>
          <p:cNvPr id="301" name="Google Shape;301;g16867459fcb_1_1194"/>
          <p:cNvSpPr/>
          <p:nvPr/>
        </p:nvSpPr>
        <p:spPr>
          <a:xfrm>
            <a:off x="1181502" y="2796950"/>
            <a:ext cx="83220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„…Teď se školy předaly průvodcům a my musíme počkat, až se v nich zabydlí a navážou vztahy. </a:t>
            </a:r>
            <a:b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Já to samozřejmě chápu, ale současně se občas </a:t>
            </a:r>
            <a: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nemůžu ubránit pocitu</a:t>
            </a: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že </a:t>
            </a:r>
            <a: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průvodci dostali přednost </a:t>
            </a: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 našimi plánovanými akcemi.“ </a:t>
            </a:r>
            <a:endParaRPr b="0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(Hloubkový rozhovor s EZ, 10/2021)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16867459fcb_1_1194"/>
          <p:cNvSpPr/>
          <p:nvPr/>
        </p:nvSpPr>
        <p:spPr>
          <a:xfrm>
            <a:off x="1181500" y="1394400"/>
            <a:ext cx="988800" cy="937500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16867459fcb_1_1194"/>
          <p:cNvSpPr txBox="1"/>
          <p:nvPr/>
        </p:nvSpPr>
        <p:spPr>
          <a:xfrm>
            <a:off x="1104400" y="1616850"/>
            <a:ext cx="106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Fáze III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g16867459fcb_1_1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6825" y="854875"/>
            <a:ext cx="2291125" cy="244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6867459fcb_1_1284"/>
          <p:cNvSpPr txBox="1"/>
          <p:nvPr>
            <p:ph idx="1" type="body"/>
          </p:nvPr>
        </p:nvSpPr>
        <p:spPr>
          <a:xfrm>
            <a:off x="836908" y="1094773"/>
            <a:ext cx="10967700" cy="51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           </a:t>
            </a:r>
            <a:r>
              <a:rPr b="1" lang="cs-CZ">
                <a:latin typeface="Arial"/>
                <a:ea typeface="Arial"/>
                <a:cs typeface="Arial"/>
                <a:sym typeface="Arial"/>
              </a:rPr>
              <a:t>Fáze přijetí a reflexe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/>
              <a:t>     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>
                <a:latin typeface="Arial"/>
                <a:ea typeface="Arial"/>
                <a:cs typeface="Arial"/>
                <a:sym typeface="Arial"/>
              </a:rPr>
              <a:t> </a:t>
            </a:r>
            <a:endParaRPr i="1"/>
          </a:p>
        </p:txBody>
      </p:sp>
      <p:sp>
        <p:nvSpPr>
          <p:cNvPr id="310" name="Google Shape;310;g16867459fcb_1_1284"/>
          <p:cNvSpPr/>
          <p:nvPr/>
        </p:nvSpPr>
        <p:spPr>
          <a:xfrm>
            <a:off x="1181502" y="2472825"/>
            <a:ext cx="83220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„Strašně moc </a:t>
            </a:r>
            <a: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cítím práci průvodců </a:t>
            </a: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terénu,  mám pocit, že se opravdu </a:t>
            </a:r>
            <a: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podařilo proniknout </a:t>
            </a: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prostředí škol a na rozdíl od předchozích let je tam vliv znát. Průvodci, za nimi je </a:t>
            </a:r>
            <a:r>
              <a:rPr b="1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obrovská práce</a:t>
            </a:r>
            <a:r>
              <a:rPr b="0" i="1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je to velká dřina, tak to mám radost, že se to povedlo a rozhodlo, že se bude do průvodců investovat čas, energie a podpora.“ </a:t>
            </a:r>
            <a:endParaRPr b="0" i="1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(Hloubkový rozhovor s EZ, 5/2022)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16867459fcb_1_1284"/>
          <p:cNvSpPr/>
          <p:nvPr/>
        </p:nvSpPr>
        <p:spPr>
          <a:xfrm>
            <a:off x="1181500" y="1394400"/>
            <a:ext cx="988800" cy="937500"/>
          </a:xfrm>
          <a:prstGeom prst="ellipse">
            <a:avLst/>
          </a:prstGeom>
          <a:solidFill>
            <a:srgbClr val="7CAFD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16867459fcb_1_1284"/>
          <p:cNvSpPr txBox="1"/>
          <p:nvPr/>
        </p:nvSpPr>
        <p:spPr>
          <a:xfrm>
            <a:off x="1142950" y="1616850"/>
            <a:ext cx="1065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Fáze IV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g16867459fcb_1_12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6825" y="783640"/>
            <a:ext cx="2357775" cy="2520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g16e7198de44_3_115"/>
          <p:cNvGrpSpPr/>
          <p:nvPr/>
        </p:nvGrpSpPr>
        <p:grpSpPr>
          <a:xfrm>
            <a:off x="1070821" y="1285141"/>
            <a:ext cx="10491654" cy="5607908"/>
            <a:chOff x="105621" y="383442"/>
            <a:chExt cx="10491654" cy="5607908"/>
          </a:xfrm>
        </p:grpSpPr>
        <p:sp>
          <p:nvSpPr>
            <p:cNvPr id="319" name="Google Shape;319;g16e7198de44_3_115"/>
            <p:cNvSpPr/>
            <p:nvPr/>
          </p:nvSpPr>
          <p:spPr>
            <a:xfrm>
              <a:off x="6187288" y="3491861"/>
              <a:ext cx="3921900" cy="2307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g16e7198de44_3_115"/>
            <p:cNvSpPr txBox="1"/>
            <p:nvPr/>
          </p:nvSpPr>
          <p:spPr>
            <a:xfrm>
              <a:off x="7419975" y="3627950"/>
              <a:ext cx="3177300" cy="23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355600" lvl="0" marL="45720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SLEPÁ ULIČKA: 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zahlcující množství intervencí </a:t>
              </a: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nabízených školám v krátkém časovém úseku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g16e7198de44_3_115"/>
            <p:cNvSpPr/>
            <p:nvPr/>
          </p:nvSpPr>
          <p:spPr>
            <a:xfrm>
              <a:off x="164128" y="3467957"/>
              <a:ext cx="4027800" cy="2297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g16e7198de44_3_115"/>
            <p:cNvSpPr txBox="1"/>
            <p:nvPr/>
          </p:nvSpPr>
          <p:spPr>
            <a:xfrm>
              <a:off x="105621" y="3682291"/>
              <a:ext cx="2718600" cy="16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76200" lIns="76200" spcFirstLastPara="1" rIns="76200" wrap="square" tIns="76200">
              <a:noAutofit/>
            </a:bodyPr>
            <a:lstStyle/>
            <a:p>
              <a:pPr indent="-3556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SLEPÁ ULIČKA: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osobní chemie 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nevyladěná z obou stran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16e7198de44_3_115"/>
            <p:cNvSpPr/>
            <p:nvPr/>
          </p:nvSpPr>
          <p:spPr>
            <a:xfrm>
              <a:off x="6194414" y="389886"/>
              <a:ext cx="3914700" cy="23271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g16e7198de44_3_115"/>
            <p:cNvSpPr txBox="1"/>
            <p:nvPr/>
          </p:nvSpPr>
          <p:spPr>
            <a:xfrm>
              <a:off x="7419967" y="441003"/>
              <a:ext cx="2638200" cy="164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-101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5600" lvl="0" marL="4572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SLEPÁ ULIČKA: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75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průvodci chybějící</a:t>
              </a: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na společných setkáních              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g16e7198de44_3_115"/>
            <p:cNvSpPr/>
            <p:nvPr/>
          </p:nvSpPr>
          <p:spPr>
            <a:xfrm>
              <a:off x="151505" y="448704"/>
              <a:ext cx="4024800" cy="2363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g16e7198de44_3_115"/>
            <p:cNvSpPr txBox="1"/>
            <p:nvPr/>
          </p:nvSpPr>
          <p:spPr>
            <a:xfrm>
              <a:off x="151500" y="641900"/>
              <a:ext cx="3298200" cy="16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-3556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SLEPÁ ULIČKA: 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nedostatečné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</a:t>
              </a: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předání školy 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mezi průvodcem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  a mapovačem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g16e7198de44_3_115"/>
            <p:cNvSpPr/>
            <p:nvPr/>
          </p:nvSpPr>
          <p:spPr>
            <a:xfrm>
              <a:off x="2525626" y="386945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16e7198de44_3_115"/>
            <p:cNvSpPr txBox="1"/>
            <p:nvPr/>
          </p:nvSpPr>
          <p:spPr>
            <a:xfrm>
              <a:off x="3266349" y="1127668"/>
              <a:ext cx="17883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OČEKÁVÁNÍ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g16e7198de44_3_115"/>
            <p:cNvSpPr/>
            <p:nvPr/>
          </p:nvSpPr>
          <p:spPr>
            <a:xfrm rot="5400000">
              <a:off x="5086199" y="414792"/>
              <a:ext cx="2559300" cy="24966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g16e7198de44_3_115"/>
            <p:cNvSpPr txBox="1"/>
            <p:nvPr/>
          </p:nvSpPr>
          <p:spPr>
            <a:xfrm>
              <a:off x="5117431" y="1133018"/>
              <a:ext cx="1765500" cy="18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USAZOVÁNÍ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g16e7198de44_3_115"/>
            <p:cNvSpPr/>
            <p:nvPr/>
          </p:nvSpPr>
          <p:spPr>
            <a:xfrm rot="10800000">
              <a:off x="5112993" y="2985743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g16e7198de44_3_115"/>
            <p:cNvSpPr txBox="1"/>
            <p:nvPr/>
          </p:nvSpPr>
          <p:spPr>
            <a:xfrm>
              <a:off x="5113000" y="2985750"/>
              <a:ext cx="19209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FRUSTRACE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16e7198de44_3_115"/>
            <p:cNvSpPr/>
            <p:nvPr/>
          </p:nvSpPr>
          <p:spPr>
            <a:xfrm rot="-5400000">
              <a:off x="2467206" y="2985743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g16e7198de44_3_115"/>
            <p:cNvSpPr txBox="1"/>
            <p:nvPr/>
          </p:nvSpPr>
          <p:spPr>
            <a:xfrm>
              <a:off x="3207929" y="2985756"/>
              <a:ext cx="17883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PŘIJETÍ A REFLEXE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g16e7198de44_3_115"/>
            <p:cNvSpPr/>
            <p:nvPr/>
          </p:nvSpPr>
          <p:spPr>
            <a:xfrm>
              <a:off x="4618013" y="2401694"/>
              <a:ext cx="873300" cy="759300"/>
            </a:xfrm>
            <a:custGeom>
              <a:rect b="b" l="l" r="r" t="t"/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4"/>
                    <a:pt x="25366" y="12493"/>
                    <a:pt x="51106" y="8231"/>
                  </a:cubicBezTo>
                  <a:cubicBezTo>
                    <a:pt x="76846" y="3969"/>
                    <a:pt x="101959" y="18573"/>
                    <a:pt x="110521" y="42781"/>
                  </a:cubicBezTo>
                  <a:lnTo>
                    <a:pt x="116426" y="42781"/>
                  </a:lnTo>
                  <a:lnTo>
                    <a:pt x="106958" y="60000"/>
                  </a:lnTo>
                  <a:lnTo>
                    <a:pt x="90342" y="42781"/>
                  </a:lnTo>
                  <a:lnTo>
                    <a:pt x="95922" y="42781"/>
                  </a:lnTo>
                  <a:cubicBezTo>
                    <a:pt x="87358" y="27415"/>
                    <a:pt x="68570" y="19475"/>
                    <a:pt x="50446" y="23562"/>
                  </a:cubicBezTo>
                  <a:cubicBezTo>
                    <a:pt x="32321" y="27649"/>
                    <a:pt x="19563" y="42702"/>
                    <a:pt x="19563" y="60000"/>
                  </a:cubicBezTo>
                  <a:close/>
                </a:path>
              </a:pathLst>
            </a:custGeom>
            <a:solidFill>
              <a:srgbClr val="F7D5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g16e7198de44_3_115"/>
            <p:cNvSpPr/>
            <p:nvPr/>
          </p:nvSpPr>
          <p:spPr>
            <a:xfrm rot="10800000">
              <a:off x="4617885" y="2693705"/>
              <a:ext cx="873300" cy="759300"/>
            </a:xfrm>
            <a:custGeom>
              <a:rect b="b" l="l" r="r" t="t"/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4"/>
                    <a:pt x="25366" y="12493"/>
                    <a:pt x="51106" y="8231"/>
                  </a:cubicBezTo>
                  <a:cubicBezTo>
                    <a:pt x="76846" y="3969"/>
                    <a:pt x="101959" y="18573"/>
                    <a:pt x="110521" y="42781"/>
                  </a:cubicBezTo>
                  <a:lnTo>
                    <a:pt x="116426" y="42781"/>
                  </a:lnTo>
                  <a:lnTo>
                    <a:pt x="106958" y="60000"/>
                  </a:lnTo>
                  <a:lnTo>
                    <a:pt x="90342" y="42781"/>
                  </a:lnTo>
                  <a:lnTo>
                    <a:pt x="95922" y="42781"/>
                  </a:lnTo>
                  <a:cubicBezTo>
                    <a:pt x="87358" y="27415"/>
                    <a:pt x="68570" y="19475"/>
                    <a:pt x="50446" y="23562"/>
                  </a:cubicBezTo>
                  <a:cubicBezTo>
                    <a:pt x="32321" y="27649"/>
                    <a:pt x="19563" y="42702"/>
                    <a:pt x="19563" y="60000"/>
                  </a:cubicBezTo>
                  <a:close/>
                </a:path>
              </a:pathLst>
            </a:custGeom>
            <a:solidFill>
              <a:srgbClr val="F7D5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g16e7198de44_3_212"/>
          <p:cNvGrpSpPr/>
          <p:nvPr/>
        </p:nvGrpSpPr>
        <p:grpSpPr>
          <a:xfrm>
            <a:off x="1027350" y="948217"/>
            <a:ext cx="10047038" cy="5415719"/>
            <a:chOff x="62150" y="383442"/>
            <a:chExt cx="10047038" cy="5415719"/>
          </a:xfrm>
        </p:grpSpPr>
        <p:sp>
          <p:nvSpPr>
            <p:cNvPr id="342" name="Google Shape;342;g16e7198de44_3_212"/>
            <p:cNvSpPr/>
            <p:nvPr/>
          </p:nvSpPr>
          <p:spPr>
            <a:xfrm>
              <a:off x="6187288" y="3491861"/>
              <a:ext cx="3921900" cy="23073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g16e7198de44_3_212"/>
            <p:cNvSpPr txBox="1"/>
            <p:nvPr/>
          </p:nvSpPr>
          <p:spPr>
            <a:xfrm>
              <a:off x="7414542" y="4119338"/>
              <a:ext cx="2643900" cy="16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76200" lIns="76200" spcFirstLastPara="1" rIns="76200" wrap="square" tIns="76200">
              <a:noAutofit/>
            </a:bodyPr>
            <a:lstStyle/>
            <a:p>
              <a:pPr indent="-3556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DOBRÁ PRAXE: </a:t>
              </a:r>
              <a:r>
                <a:rPr b="1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sdílený kalendář          </a:t>
              </a: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intervencí obsahových partnerů a pracovních skupin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g16e7198de44_3_212"/>
            <p:cNvSpPr/>
            <p:nvPr/>
          </p:nvSpPr>
          <p:spPr>
            <a:xfrm>
              <a:off x="164128" y="3467957"/>
              <a:ext cx="4027800" cy="2297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g16e7198de44_3_212"/>
            <p:cNvSpPr txBox="1"/>
            <p:nvPr/>
          </p:nvSpPr>
          <p:spPr>
            <a:xfrm>
              <a:off x="62150" y="3588325"/>
              <a:ext cx="3921900" cy="16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1" anchor="t" bIns="76200" lIns="76200" spcFirstLastPara="1" rIns="76200" wrap="square" tIns="76200">
              <a:noAutofit/>
            </a:bodyPr>
            <a:lstStyle/>
            <a:p>
              <a:pPr indent="-3556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DOBRÁ PRAXE: 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4572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komunikace a 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45720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spolupráce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průvodců a OP ohledně konkrétních intervencí, </a:t>
              </a:r>
              <a:r>
                <a:rPr b="1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triády průvodců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9144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g16e7198de44_3_212"/>
            <p:cNvSpPr/>
            <p:nvPr/>
          </p:nvSpPr>
          <p:spPr>
            <a:xfrm>
              <a:off x="6194414" y="389886"/>
              <a:ext cx="3914700" cy="23271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g16e7198de44_3_212"/>
            <p:cNvSpPr txBox="1"/>
            <p:nvPr/>
          </p:nvSpPr>
          <p:spPr>
            <a:xfrm>
              <a:off x="7419967" y="441003"/>
              <a:ext cx="2638200" cy="164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-101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01600" lvl="1" marL="2286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55600" lvl="0" marL="4572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DOBRÁ PRAXE: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75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jasná pravidla </a:t>
              </a: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role průvodce, </a:t>
              </a:r>
              <a:r>
                <a:rPr b="1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průvodkyně průvodců</a:t>
              </a:r>
              <a:r>
                <a:rPr b="0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   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g16e7198de44_3_212"/>
            <p:cNvSpPr/>
            <p:nvPr/>
          </p:nvSpPr>
          <p:spPr>
            <a:xfrm>
              <a:off x="151505" y="448704"/>
              <a:ext cx="4024800" cy="23634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411"/>
              </a:schemeClr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g16e7198de44_3_212"/>
            <p:cNvSpPr txBox="1"/>
            <p:nvPr/>
          </p:nvSpPr>
          <p:spPr>
            <a:xfrm>
              <a:off x="199075" y="817000"/>
              <a:ext cx="3004500" cy="166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-35560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Char char="●"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DOBRÁ PRAXE: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detailní předání 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škol,</a:t>
              </a: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souběh </a:t>
              </a:r>
              <a:r>
                <a:rPr b="0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mapovače a průvodce, nebo </a:t>
              </a:r>
              <a:r>
                <a:rPr b="1" i="0" lang="cs-CZ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mapovač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cs-CZ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průvodcem</a:t>
              </a:r>
              <a:endPara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16e7198de44_3_212"/>
            <p:cNvSpPr/>
            <p:nvPr/>
          </p:nvSpPr>
          <p:spPr>
            <a:xfrm>
              <a:off x="2525626" y="386945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16e7198de44_3_212"/>
            <p:cNvSpPr txBox="1"/>
            <p:nvPr/>
          </p:nvSpPr>
          <p:spPr>
            <a:xfrm>
              <a:off x="3266349" y="1127668"/>
              <a:ext cx="17883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OČEKÁVÁNÍ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16e7198de44_3_212"/>
            <p:cNvSpPr/>
            <p:nvPr/>
          </p:nvSpPr>
          <p:spPr>
            <a:xfrm rot="5400000">
              <a:off x="5086199" y="414792"/>
              <a:ext cx="2559300" cy="24966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16e7198de44_3_212"/>
            <p:cNvSpPr txBox="1"/>
            <p:nvPr/>
          </p:nvSpPr>
          <p:spPr>
            <a:xfrm>
              <a:off x="5117431" y="1133018"/>
              <a:ext cx="1765500" cy="18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USAZOVÁNÍ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16e7198de44_3_212"/>
            <p:cNvSpPr/>
            <p:nvPr/>
          </p:nvSpPr>
          <p:spPr>
            <a:xfrm rot="10800000">
              <a:off x="5112993" y="2985743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16e7198de44_3_212"/>
            <p:cNvSpPr txBox="1"/>
            <p:nvPr/>
          </p:nvSpPr>
          <p:spPr>
            <a:xfrm>
              <a:off x="5113000" y="2985750"/>
              <a:ext cx="18774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FRUSTRACE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16e7198de44_3_212"/>
            <p:cNvSpPr/>
            <p:nvPr/>
          </p:nvSpPr>
          <p:spPr>
            <a:xfrm rot="-5400000">
              <a:off x="2467206" y="2985743"/>
              <a:ext cx="2529000" cy="25290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16e7198de44_3_212"/>
            <p:cNvSpPr txBox="1"/>
            <p:nvPr/>
          </p:nvSpPr>
          <p:spPr>
            <a:xfrm>
              <a:off x="3207929" y="2985756"/>
              <a:ext cx="1788300" cy="17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2225" lIns="142225" spcFirstLastPara="1" rIns="142225" wrap="square" tIns="14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FÁZE PŘIJETÍ A REFLEXE</a:t>
              </a:r>
              <a:endPara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16e7198de44_3_212"/>
            <p:cNvSpPr/>
            <p:nvPr/>
          </p:nvSpPr>
          <p:spPr>
            <a:xfrm>
              <a:off x="4618013" y="2401694"/>
              <a:ext cx="873300" cy="759300"/>
            </a:xfrm>
            <a:custGeom>
              <a:rect b="b" l="l" r="r" t="t"/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4"/>
                    <a:pt x="25366" y="12493"/>
                    <a:pt x="51106" y="8231"/>
                  </a:cubicBezTo>
                  <a:cubicBezTo>
                    <a:pt x="76846" y="3969"/>
                    <a:pt x="101959" y="18573"/>
                    <a:pt x="110521" y="42781"/>
                  </a:cubicBezTo>
                  <a:lnTo>
                    <a:pt x="116426" y="42781"/>
                  </a:lnTo>
                  <a:lnTo>
                    <a:pt x="106958" y="60000"/>
                  </a:lnTo>
                  <a:lnTo>
                    <a:pt x="90342" y="42781"/>
                  </a:lnTo>
                  <a:lnTo>
                    <a:pt x="95922" y="42781"/>
                  </a:lnTo>
                  <a:cubicBezTo>
                    <a:pt x="87358" y="27415"/>
                    <a:pt x="68570" y="19475"/>
                    <a:pt x="50446" y="23562"/>
                  </a:cubicBezTo>
                  <a:cubicBezTo>
                    <a:pt x="32321" y="27649"/>
                    <a:pt x="19563" y="42702"/>
                    <a:pt x="19563" y="60000"/>
                  </a:cubicBezTo>
                  <a:close/>
                </a:path>
              </a:pathLst>
            </a:custGeom>
            <a:solidFill>
              <a:srgbClr val="F7D5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16e7198de44_3_212"/>
            <p:cNvSpPr/>
            <p:nvPr/>
          </p:nvSpPr>
          <p:spPr>
            <a:xfrm rot="10800000">
              <a:off x="4617885" y="2693705"/>
              <a:ext cx="873300" cy="759300"/>
            </a:xfrm>
            <a:custGeom>
              <a:rect b="b" l="l" r="r" t="t"/>
              <a:pathLst>
                <a:path extrusionOk="0" h="120000" w="12000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4"/>
                    <a:pt x="25366" y="12493"/>
                    <a:pt x="51106" y="8231"/>
                  </a:cubicBezTo>
                  <a:cubicBezTo>
                    <a:pt x="76846" y="3969"/>
                    <a:pt x="101959" y="18573"/>
                    <a:pt x="110521" y="42781"/>
                  </a:cubicBezTo>
                  <a:lnTo>
                    <a:pt x="116426" y="42781"/>
                  </a:lnTo>
                  <a:lnTo>
                    <a:pt x="106958" y="60000"/>
                  </a:lnTo>
                  <a:lnTo>
                    <a:pt x="90342" y="42781"/>
                  </a:lnTo>
                  <a:lnTo>
                    <a:pt x="95922" y="42781"/>
                  </a:lnTo>
                  <a:cubicBezTo>
                    <a:pt x="87358" y="27415"/>
                    <a:pt x="68570" y="19475"/>
                    <a:pt x="50446" y="23562"/>
                  </a:cubicBezTo>
                  <a:cubicBezTo>
                    <a:pt x="32321" y="27649"/>
                    <a:pt x="19563" y="42702"/>
                    <a:pt x="19563" y="60000"/>
                  </a:cubicBezTo>
                  <a:close/>
                </a:path>
              </a:pathLst>
            </a:custGeom>
            <a:solidFill>
              <a:srgbClr val="F7D5C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6867459fcb_1_129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 sz="3800">
                <a:latin typeface="Arial"/>
                <a:ea typeface="Arial"/>
                <a:cs typeface="Arial"/>
                <a:sym typeface="Arial"/>
              </a:rPr>
              <a:t>Jak to vidí průvodce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→ Vítek Jezbera jako živý milník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867459fcb_1_158"/>
          <p:cNvSpPr/>
          <p:nvPr/>
        </p:nvSpPr>
        <p:spPr>
          <a:xfrm>
            <a:off x="781050" y="1771875"/>
            <a:ext cx="3261300" cy="118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s-CZ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Vyhodnocování změny s cílem ji replikovat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6867459fcb_1_158"/>
          <p:cNvSpPr/>
          <p:nvPr/>
        </p:nvSpPr>
        <p:spPr>
          <a:xfrm rot="5400000">
            <a:off x="7162700" y="-1171887"/>
            <a:ext cx="868800" cy="70953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DD4EA">
              <a:alpha val="89411"/>
            </a:srgbClr>
          </a:solidFill>
          <a:ln cap="flat" cmpd="sng" w="25400">
            <a:solidFill>
              <a:srgbClr val="CDD4EA">
                <a:alpha val="8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16867459fcb_1_158"/>
          <p:cNvSpPr txBox="1"/>
          <p:nvPr/>
        </p:nvSpPr>
        <p:spPr>
          <a:xfrm>
            <a:off x="3979350" y="2104800"/>
            <a:ext cx="70953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kombinace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různých nástrojů a typů dat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skládanka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pohledu všech aktérů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16867459fcb_1_158"/>
          <p:cNvSpPr/>
          <p:nvPr/>
        </p:nvSpPr>
        <p:spPr>
          <a:xfrm>
            <a:off x="781050" y="3014250"/>
            <a:ext cx="3261300" cy="118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s-CZ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Průběžné učení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16867459fcb_1_158"/>
          <p:cNvSpPr/>
          <p:nvPr/>
        </p:nvSpPr>
        <p:spPr>
          <a:xfrm rot="5400000">
            <a:off x="7184000" y="89138"/>
            <a:ext cx="826200" cy="7081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DD4EA">
              <a:alpha val="89411"/>
            </a:srgbClr>
          </a:solidFill>
          <a:ln cap="flat" cmpd="sng" w="25400">
            <a:solidFill>
              <a:srgbClr val="CDD4EA">
                <a:alpha val="8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6867459fcb_1_158"/>
          <p:cNvSpPr txBox="1"/>
          <p:nvPr/>
        </p:nvSpPr>
        <p:spPr>
          <a:xfrm>
            <a:off x="4042350" y="3157210"/>
            <a:ext cx="66300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evaluace běží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paralelně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 pilotním projektem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strukturování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velkého množství dat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16867459fcb_1_158"/>
          <p:cNvSpPr/>
          <p:nvPr/>
        </p:nvSpPr>
        <p:spPr>
          <a:xfrm>
            <a:off x="781050" y="4291651"/>
            <a:ext cx="3261300" cy="1164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s-CZ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Dvě roviny učení</a:t>
            </a:r>
            <a:endParaRPr b="0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6867459fcb_1_158"/>
          <p:cNvSpPr/>
          <p:nvPr/>
        </p:nvSpPr>
        <p:spPr>
          <a:xfrm rot="5400000">
            <a:off x="7175150" y="1305150"/>
            <a:ext cx="843900" cy="71334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DD4EA">
              <a:alpha val="89411"/>
            </a:srgbClr>
          </a:solidFill>
          <a:ln cap="flat" cmpd="sng" w="25400">
            <a:solidFill>
              <a:srgbClr val="CDD4EA">
                <a:alpha val="8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16867459fcb_1_158"/>
          <p:cNvSpPr txBox="1"/>
          <p:nvPr/>
        </p:nvSpPr>
        <p:spPr>
          <a:xfrm>
            <a:off x="4030400" y="4486275"/>
            <a:ext cx="6244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pilot na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Kutnohorsku 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(školy, region)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tým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Eduzměny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uvnitř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6867459fcb_1_158"/>
          <p:cNvSpPr/>
          <p:nvPr/>
        </p:nvSpPr>
        <p:spPr>
          <a:xfrm>
            <a:off x="781050" y="5560200"/>
            <a:ext cx="3261300" cy="11640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cs-CZ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Kontinuální vývoj evaluace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6867459fcb_1_158"/>
          <p:cNvSpPr/>
          <p:nvPr/>
        </p:nvSpPr>
        <p:spPr>
          <a:xfrm rot="5400000">
            <a:off x="7181300" y="2582100"/>
            <a:ext cx="891600" cy="7170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CDD4EA">
              <a:alpha val="89411"/>
            </a:srgbClr>
          </a:solidFill>
          <a:ln cap="flat" cmpd="sng" w="25400">
            <a:solidFill>
              <a:srgbClr val="CDD4EA">
                <a:alpha val="8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16867459fcb_1_158"/>
          <p:cNvSpPr txBox="1"/>
          <p:nvPr/>
        </p:nvSpPr>
        <p:spPr>
          <a:xfrm>
            <a:off x="3979350" y="5805450"/>
            <a:ext cx="663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cs-CZ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společně </a:t>
            </a:r>
            <a:r>
              <a:rPr b="1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vývojem pilotu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nová data, nástroje, načasování sběru,...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16867459fcb_1_158"/>
          <p:cNvSpPr/>
          <p:nvPr/>
        </p:nvSpPr>
        <p:spPr>
          <a:xfrm>
            <a:off x="781050" y="1152585"/>
            <a:ext cx="8380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s-CZ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Evaluace a její využití pro průběžné učení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867459fcb_1_249"/>
          <p:cNvSpPr txBox="1"/>
          <p:nvPr>
            <p:ph idx="1" type="body"/>
          </p:nvPr>
        </p:nvSpPr>
        <p:spPr>
          <a:xfrm>
            <a:off x="838200" y="1586093"/>
            <a:ext cx="10515600" cy="51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800"/>
          </a:p>
          <a:p>
            <a:pPr indent="0" lvl="0" marL="1143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s-CZ" sz="3800">
                <a:latin typeface="Arial"/>
                <a:ea typeface="Arial"/>
                <a:cs typeface="Arial"/>
                <a:sym typeface="Arial"/>
              </a:rPr>
              <a:t>Kvantitativní evaluace</a:t>
            </a:r>
            <a:br>
              <a:rPr b="1" lang="cs-CZ" sz="3800">
                <a:latin typeface="Arial"/>
                <a:ea typeface="Arial"/>
                <a:cs typeface="Arial"/>
                <a:sym typeface="Arial"/>
              </a:rPr>
            </a:br>
            <a:endParaRPr b="1" sz="1100">
              <a:latin typeface="Arial"/>
              <a:ea typeface="Arial"/>
              <a:cs typeface="Arial"/>
              <a:sym typeface="Arial"/>
            </a:endParaRPr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/>
          </a:p>
        </p:txBody>
      </p:sp>
      <p:pic>
        <p:nvPicPr>
          <p:cNvPr id="112" name="Google Shape;112;g16867459fcb_1_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1900" y="3132725"/>
            <a:ext cx="2998601" cy="2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4c1c9f256c_2_0"/>
          <p:cNvSpPr txBox="1"/>
          <p:nvPr>
            <p:ph idx="1" type="body"/>
          </p:nvPr>
        </p:nvSpPr>
        <p:spPr>
          <a:xfrm>
            <a:off x="838200" y="1365150"/>
            <a:ext cx="10515600" cy="4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0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Co sledujeme?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děti a žáci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postoje ke škole, vnímání učitelů a výuky,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wellbeing, socioemoční dovednosti, motivace,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sebedůvěra při řešení problémů,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matematická a čtenářská gramotnost 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učitelé, ředitelé, rodiče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postoje ke škole, spokojenost, zpětná vazba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14c1c9f256c_2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49450" y="6309450"/>
            <a:ext cx="2998601" cy="2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4c1c9f256c_2_5"/>
          <p:cNvSpPr txBox="1"/>
          <p:nvPr>
            <p:ph idx="1" type="body"/>
          </p:nvPr>
        </p:nvSpPr>
        <p:spPr>
          <a:xfrm>
            <a:off x="838200" y="1517550"/>
            <a:ext cx="10515600" cy="50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Jak a proč?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online standardizované dotazníky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z mezinárodních šetření typu PISA, TALIS ad.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validita a </a:t>
            </a:r>
            <a:r>
              <a:rPr lang="cs-CZ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↑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reliabilita, </a:t>
            </a:r>
            <a:r>
              <a:rPr lang="cs-CZ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chyba měření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longitudinální sběr s kontrolní skupinou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sledování a srovnávání vývoje</a:t>
            </a:r>
            <a:br>
              <a:rPr lang="cs-CZ" sz="2600">
                <a:latin typeface="Arial"/>
                <a:ea typeface="Arial"/>
                <a:cs typeface="Arial"/>
                <a:sym typeface="Arial"/>
              </a:rPr>
            </a:br>
            <a:r>
              <a:rPr lang="cs-CZ" sz="2600">
                <a:latin typeface="Arial"/>
                <a:ea typeface="Arial"/>
                <a:cs typeface="Arial"/>
                <a:sym typeface="Arial"/>
              </a:rPr>
              <a:t>dětí </a:t>
            </a:r>
            <a:r>
              <a:rPr lang="cs-CZ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žáků </a:t>
            </a:r>
            <a:r>
              <a:rPr lang="cs-CZ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tříd </a:t>
            </a:r>
            <a:r>
              <a:rPr lang="cs-CZ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ročníků </a:t>
            </a:r>
            <a:r>
              <a:rPr lang="cs-CZ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škol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14c1c9f256c_2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45800" y="6293825"/>
            <a:ext cx="2998601" cy="2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4c1c9f256c_2_10"/>
          <p:cNvSpPr txBox="1"/>
          <p:nvPr>
            <p:ph idx="1" type="body"/>
          </p:nvPr>
        </p:nvSpPr>
        <p:spPr>
          <a:xfrm>
            <a:off x="838200" y="1517550"/>
            <a:ext cx="10846800" cy="50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cs-CZ" sz="3000">
                <a:latin typeface="Arial"/>
                <a:ea typeface="Arial"/>
                <a:cs typeface="Arial"/>
                <a:sym typeface="Arial"/>
              </a:rPr>
              <a:t>Výsledky</a:t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celková evaluace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komplikace kvůli pandemii a válce, </a:t>
            </a:r>
            <a:r>
              <a:rPr lang="cs-CZ" sz="2600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návratnost na KH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2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rel. málo dat na vyhodnocení zejm. menších změn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reporty pro školy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sledování vývoje v kontextu ostatních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3937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u WB tzv. </a:t>
            </a:r>
            <a:r>
              <a:rPr i="1" lang="cs-CZ" sz="2600">
                <a:latin typeface="Arial"/>
                <a:ea typeface="Arial"/>
                <a:cs typeface="Arial"/>
                <a:sym typeface="Arial"/>
              </a:rPr>
              <a:t>ohrožené případy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lang="cs-CZ" sz="2600">
                <a:latin typeface="Arial"/>
                <a:ea typeface="Arial"/>
                <a:cs typeface="Arial"/>
                <a:sym typeface="Arial"/>
              </a:rPr>
              <a:t> týmy duš. zdraví EZ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g14c1c9f256c_2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6400" y="6293825"/>
            <a:ext cx="2998601" cy="226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g14c1c9f256c_2_10"/>
          <p:cNvGrpSpPr/>
          <p:nvPr/>
        </p:nvGrpSpPr>
        <p:grpSpPr>
          <a:xfrm>
            <a:off x="5733006" y="1222277"/>
            <a:ext cx="5595230" cy="1551836"/>
            <a:chOff x="5096750" y="1215163"/>
            <a:chExt cx="4977963" cy="1380637"/>
          </a:xfrm>
        </p:grpSpPr>
        <p:cxnSp>
          <p:nvCxnSpPr>
            <p:cNvPr id="132" name="Google Shape;132;g14c1c9f256c_2_10"/>
            <p:cNvCxnSpPr>
              <a:endCxn id="133" idx="2"/>
            </p:cNvCxnSpPr>
            <p:nvPr/>
          </p:nvCxnSpPr>
          <p:spPr>
            <a:xfrm>
              <a:off x="5312375" y="2069950"/>
              <a:ext cx="4557600" cy="5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4" name="Google Shape;134;g14c1c9f256c_2_10"/>
            <p:cNvSpPr/>
            <p:nvPr/>
          </p:nvSpPr>
          <p:spPr>
            <a:xfrm rot="10800000">
              <a:off x="8953175" y="2016400"/>
              <a:ext cx="115500" cy="117900"/>
            </a:xfrm>
            <a:prstGeom prst="ellipse">
              <a:avLst/>
            </a:prstGeom>
            <a:solidFill>
              <a:srgbClr val="EEEEEE"/>
            </a:solidFill>
            <a:ln cap="flat" cmpd="sng" w="285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g14c1c9f256c_2_10"/>
            <p:cNvSpPr/>
            <p:nvPr/>
          </p:nvSpPr>
          <p:spPr>
            <a:xfrm rot="10800000">
              <a:off x="9754475" y="2016400"/>
              <a:ext cx="115500" cy="117900"/>
            </a:xfrm>
            <a:prstGeom prst="ellipse">
              <a:avLst/>
            </a:prstGeom>
            <a:solidFill>
              <a:srgbClr val="EEEEEE"/>
            </a:solidFill>
            <a:ln cap="flat" cmpd="sng" w="285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g14c1c9f256c_2_10"/>
            <p:cNvSpPr/>
            <p:nvPr/>
          </p:nvSpPr>
          <p:spPr>
            <a:xfrm rot="10800000">
              <a:off x="5944475" y="2016400"/>
              <a:ext cx="115500" cy="117900"/>
            </a:xfrm>
            <a:prstGeom prst="ellipse">
              <a:avLst/>
            </a:prstGeom>
            <a:solidFill>
              <a:srgbClr val="FF9900"/>
            </a:solidFill>
            <a:ln cap="flat" cmpd="sng" w="285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g14c1c9f256c_2_10"/>
            <p:cNvSpPr/>
            <p:nvPr/>
          </p:nvSpPr>
          <p:spPr>
            <a:xfrm rot="10800000">
              <a:off x="6649338" y="2016525"/>
              <a:ext cx="115500" cy="117900"/>
            </a:xfrm>
            <a:prstGeom prst="ellipse">
              <a:avLst/>
            </a:prstGeom>
            <a:solidFill>
              <a:srgbClr val="FF9900"/>
            </a:solidFill>
            <a:ln cap="flat" cmpd="sng" w="285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g14c1c9f256c_2_10"/>
            <p:cNvSpPr/>
            <p:nvPr/>
          </p:nvSpPr>
          <p:spPr>
            <a:xfrm rot="10800000">
              <a:off x="7418450" y="2016400"/>
              <a:ext cx="115500" cy="117900"/>
            </a:xfrm>
            <a:prstGeom prst="ellipse">
              <a:avLst/>
            </a:prstGeom>
            <a:solidFill>
              <a:srgbClr val="FF9900"/>
            </a:solidFill>
            <a:ln cap="flat" cmpd="sng" w="285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14c1c9f256c_2_10"/>
            <p:cNvSpPr/>
            <p:nvPr/>
          </p:nvSpPr>
          <p:spPr>
            <a:xfrm rot="10800000">
              <a:off x="8170925" y="2016400"/>
              <a:ext cx="115500" cy="117900"/>
            </a:xfrm>
            <a:prstGeom prst="ellipse">
              <a:avLst/>
            </a:prstGeom>
            <a:solidFill>
              <a:srgbClr val="EEEEEE"/>
            </a:solidFill>
            <a:ln cap="flat" cmpd="sng" w="285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14c1c9f256c_2_10"/>
            <p:cNvSpPr txBox="1"/>
            <p:nvPr/>
          </p:nvSpPr>
          <p:spPr>
            <a:xfrm>
              <a:off x="5096750" y="1647100"/>
              <a:ext cx="52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cs-CZ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2019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14c1c9f256c_2_10"/>
            <p:cNvSpPr txBox="1"/>
            <p:nvPr/>
          </p:nvSpPr>
          <p:spPr>
            <a:xfrm>
              <a:off x="5739725" y="1647100"/>
              <a:ext cx="52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cs-CZ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2020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14c1c9f256c_2_10"/>
            <p:cNvSpPr txBox="1"/>
            <p:nvPr/>
          </p:nvSpPr>
          <p:spPr>
            <a:xfrm>
              <a:off x="6491000" y="1647100"/>
              <a:ext cx="52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cs-CZ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2021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4c1c9f256c_2_10"/>
            <p:cNvSpPr txBox="1"/>
            <p:nvPr/>
          </p:nvSpPr>
          <p:spPr>
            <a:xfrm>
              <a:off x="7243488" y="1647100"/>
              <a:ext cx="52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cs-CZ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2022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14c1c9f256c_2_10"/>
            <p:cNvSpPr txBox="1"/>
            <p:nvPr/>
          </p:nvSpPr>
          <p:spPr>
            <a:xfrm>
              <a:off x="7995988" y="1647100"/>
              <a:ext cx="52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cs-CZ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2023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14c1c9f256c_2_10"/>
            <p:cNvSpPr txBox="1"/>
            <p:nvPr/>
          </p:nvSpPr>
          <p:spPr>
            <a:xfrm>
              <a:off x="8757938" y="1647100"/>
              <a:ext cx="52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cs-CZ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2024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14c1c9f256c_2_10"/>
            <p:cNvSpPr txBox="1"/>
            <p:nvPr/>
          </p:nvSpPr>
          <p:spPr>
            <a:xfrm>
              <a:off x="9549713" y="1647100"/>
              <a:ext cx="525000" cy="32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cs-CZ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2025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6" name="Google Shape;146;g14c1c9f256c_2_10"/>
            <p:cNvCxnSpPr/>
            <p:nvPr/>
          </p:nvCxnSpPr>
          <p:spPr>
            <a:xfrm flipH="1">
              <a:off x="7851775" y="1609300"/>
              <a:ext cx="10800" cy="867900"/>
            </a:xfrm>
            <a:prstGeom prst="straightConnector1">
              <a:avLst/>
            </a:prstGeom>
            <a:noFill/>
            <a:ln cap="flat" cmpd="sng" w="38100">
              <a:solidFill>
                <a:srgbClr val="EF7D0A"/>
              </a:solidFill>
              <a:prstDash val="dot"/>
              <a:round/>
              <a:headEnd len="sm" w="sm" type="none"/>
              <a:tailEnd len="sm" w="sm" type="none"/>
            </a:ln>
          </p:spPr>
        </p:cxnSp>
        <p:sp>
          <p:nvSpPr>
            <p:cNvPr id="147" name="Google Shape;147;g14c1c9f256c_2_10"/>
            <p:cNvSpPr/>
            <p:nvPr/>
          </p:nvSpPr>
          <p:spPr>
            <a:xfrm rot="10800000">
              <a:off x="5258675" y="2016400"/>
              <a:ext cx="115500" cy="117900"/>
            </a:xfrm>
            <a:prstGeom prst="ellipse">
              <a:avLst/>
            </a:prstGeom>
            <a:solidFill>
              <a:srgbClr val="FF9900"/>
            </a:solidFill>
            <a:ln cap="flat" cmpd="sng" w="2857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8" name="Google Shape;148;g14c1c9f256c_2_10"/>
            <p:cNvCxnSpPr/>
            <p:nvPr/>
          </p:nvCxnSpPr>
          <p:spPr>
            <a:xfrm flipH="1" rot="10800000">
              <a:off x="5440850" y="2279000"/>
              <a:ext cx="769200" cy="5400"/>
            </a:xfrm>
            <a:prstGeom prst="straightConnector1">
              <a:avLst/>
            </a:prstGeom>
            <a:noFill/>
            <a:ln cap="flat" cmpd="sng" w="9525">
              <a:solidFill>
                <a:srgbClr val="DF1DE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49" name="Google Shape;149;g14c1c9f256c_2_10"/>
            <p:cNvCxnSpPr/>
            <p:nvPr/>
          </p:nvCxnSpPr>
          <p:spPr>
            <a:xfrm>
              <a:off x="6276675" y="2273675"/>
              <a:ext cx="792900" cy="0"/>
            </a:xfrm>
            <a:prstGeom prst="straightConnector1">
              <a:avLst/>
            </a:prstGeom>
            <a:noFill/>
            <a:ln cap="flat" cmpd="sng" w="9525">
              <a:solidFill>
                <a:srgbClr val="25AEE5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50" name="Google Shape;150;g14c1c9f256c_2_10"/>
            <p:cNvCxnSpPr/>
            <p:nvPr/>
          </p:nvCxnSpPr>
          <p:spPr>
            <a:xfrm>
              <a:off x="7114900" y="2273700"/>
              <a:ext cx="2720100" cy="0"/>
            </a:xfrm>
            <a:prstGeom prst="straightConnector1">
              <a:avLst/>
            </a:prstGeom>
            <a:noFill/>
            <a:ln cap="flat" cmpd="sng" w="9525">
              <a:solidFill>
                <a:srgbClr val="C6D30F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51" name="Google Shape;151;g14c1c9f256c_2_10"/>
            <p:cNvSpPr txBox="1"/>
            <p:nvPr/>
          </p:nvSpPr>
          <p:spPr>
            <a:xfrm>
              <a:off x="5387300" y="2239700"/>
              <a:ext cx="8763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cs-CZ" sz="1400" u="none" cap="none" strike="noStrike">
                  <a:solidFill>
                    <a:srgbClr val="DF1DE6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příprava</a:t>
              </a:r>
              <a:endParaRPr b="0" i="0" sz="1400" u="none" cap="none" strike="noStrike">
                <a:solidFill>
                  <a:srgbClr val="DF1DE6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52" name="Google Shape;152;g14c1c9f256c_2_10"/>
            <p:cNvSpPr txBox="1"/>
            <p:nvPr/>
          </p:nvSpPr>
          <p:spPr>
            <a:xfrm>
              <a:off x="6270188" y="2239700"/>
              <a:ext cx="7929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cs-CZ" sz="1400" u="none" cap="none" strike="noStrike">
                  <a:solidFill>
                    <a:srgbClr val="25AEE5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analýza</a:t>
              </a:r>
              <a:endParaRPr b="0" i="0" sz="1400" u="none" cap="none" strike="noStrike">
                <a:solidFill>
                  <a:srgbClr val="25AEE5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53" name="Google Shape;153;g14c1c9f256c_2_10"/>
            <p:cNvSpPr txBox="1"/>
            <p:nvPr/>
          </p:nvSpPr>
          <p:spPr>
            <a:xfrm>
              <a:off x="7851775" y="2239700"/>
              <a:ext cx="9966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cs-CZ" sz="1400" u="none" cap="none" strike="noStrike">
                  <a:solidFill>
                    <a:srgbClr val="C6D30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realizace</a:t>
              </a:r>
              <a:endParaRPr b="0" i="0" sz="1400" u="none" cap="none" strike="noStrike">
                <a:solidFill>
                  <a:srgbClr val="C6D30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154" name="Google Shape;154;g14c1c9f256c_2_10"/>
            <p:cNvCxnSpPr/>
            <p:nvPr/>
          </p:nvCxnSpPr>
          <p:spPr>
            <a:xfrm>
              <a:off x="6264725" y="1535575"/>
              <a:ext cx="1218900" cy="39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155" name="Google Shape;155;g14c1c9f256c_2_10"/>
            <p:cNvCxnSpPr/>
            <p:nvPr/>
          </p:nvCxnSpPr>
          <p:spPr>
            <a:xfrm>
              <a:off x="7533950" y="1537375"/>
              <a:ext cx="342900" cy="3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56" name="Google Shape;156;g14c1c9f256c_2_10"/>
            <p:cNvSpPr txBox="1"/>
            <p:nvPr/>
          </p:nvSpPr>
          <p:spPr>
            <a:xfrm>
              <a:off x="6426675" y="1223550"/>
              <a:ext cx="6882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cs-CZ" sz="1400" u="none" cap="none" strike="noStrike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Covid </a:t>
              </a:r>
              <a:endPara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57" name="Google Shape;157;g14c1c9f256c_2_10"/>
            <p:cNvSpPr txBox="1"/>
            <p:nvPr/>
          </p:nvSpPr>
          <p:spPr>
            <a:xfrm>
              <a:off x="7483625" y="1215163"/>
              <a:ext cx="525000" cy="35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cs-CZ" sz="1400" u="none" cap="none" strike="noStrike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UA</a:t>
              </a:r>
              <a:endParaRPr b="0" i="0" sz="14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14c1c9f256c_2_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2738" y="859400"/>
            <a:ext cx="9234120" cy="55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4c1c9f256c_2_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10325" y="6458950"/>
            <a:ext cx="2998601" cy="2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14c1c9f256c_2_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2850" y="932925"/>
            <a:ext cx="9406300" cy="5176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14c1c9f256c_2_47"/>
          <p:cNvSpPr txBox="1"/>
          <p:nvPr/>
        </p:nvSpPr>
        <p:spPr>
          <a:xfrm rot="-1151">
            <a:off x="3010475" y="2436207"/>
            <a:ext cx="1792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potenciálně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ohrožené případy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14c1c9f256c_2_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21225" y="6311450"/>
            <a:ext cx="2998601" cy="22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14c1c9f256c_2_47"/>
          <p:cNvSpPr/>
          <p:nvPr/>
        </p:nvSpPr>
        <p:spPr>
          <a:xfrm>
            <a:off x="3464925" y="1314325"/>
            <a:ext cx="373800" cy="373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st="190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4c1c9f256c_2_47"/>
          <p:cNvSpPr/>
          <p:nvPr/>
        </p:nvSpPr>
        <p:spPr>
          <a:xfrm>
            <a:off x="2775175" y="1806025"/>
            <a:ext cx="373800" cy="373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st="190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4c1c9f256c_2_47"/>
          <p:cNvSpPr/>
          <p:nvPr/>
        </p:nvSpPr>
        <p:spPr>
          <a:xfrm>
            <a:off x="2401375" y="2582025"/>
            <a:ext cx="373800" cy="373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st="190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14c1c9f256c_2_47"/>
          <p:cNvSpPr/>
          <p:nvPr/>
        </p:nvSpPr>
        <p:spPr>
          <a:xfrm>
            <a:off x="2379125" y="3942350"/>
            <a:ext cx="373800" cy="373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85725" rotWithShape="0" algn="bl" dist="1905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2022-09-20T09:18:05Z</dcterms:created>
  <dc:creator>Sokolovi</dc:creator>
</cp:coreProperties>
</file>