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g/LhvZ89MzQoS4G7G+8rPuChu5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72ab757d94_1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72ab757d94_13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7317840e70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g17317840e70_4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72ab757d94_4_3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172ab757d94_4_3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72ab757d94_4_4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g172ab757d94_4_4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72ab757d94_4_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g172ab757d94_4_5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4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4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4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72ab757d94_13_0"/>
          <p:cNvSpPr txBox="1"/>
          <p:nvPr>
            <p:ph idx="1" type="body"/>
          </p:nvPr>
        </p:nvSpPr>
        <p:spPr>
          <a:xfrm>
            <a:off x="838200" y="5202381"/>
            <a:ext cx="105156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cs-CZ" sz="2000">
                <a:latin typeface="Arial"/>
                <a:ea typeface="Arial"/>
                <a:cs typeface="Arial"/>
                <a:sym typeface="Arial"/>
              </a:rPr>
              <a:t>Není to jen sen …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cs-CZ" sz="2000">
                <a:latin typeface="Arial"/>
                <a:ea typeface="Arial"/>
                <a:cs typeface="Arial"/>
                <a:sym typeface="Arial"/>
              </a:rPr>
              <a:t>Centrum podpory vzdělávání Kutnohorsko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sah obrázku obloha, exteriér, mraky, příroda&#10;&#10;Popis byl vytvořen automaticky" id="89" name="Google Shape;89;g17317840e70_4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-10275"/>
            <a:ext cx="12192000" cy="770581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17317840e70_4_0"/>
          <p:cNvSpPr/>
          <p:nvPr/>
        </p:nvSpPr>
        <p:spPr>
          <a:xfrm>
            <a:off x="80987" y="255786"/>
            <a:ext cx="2113987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Certifikovaná skartace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1" name="Google Shape;91;g17317840e70_4_0"/>
          <p:cNvSpPr/>
          <p:nvPr/>
        </p:nvSpPr>
        <p:spPr>
          <a:xfrm>
            <a:off x="8395417" y="1446263"/>
            <a:ext cx="1441698" cy="49187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Jídelny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2" name="Google Shape;92;g17317840e70_4_0"/>
          <p:cNvSpPr/>
          <p:nvPr/>
        </p:nvSpPr>
        <p:spPr>
          <a:xfrm>
            <a:off x="106970" y="6141033"/>
            <a:ext cx="1460155" cy="51530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Účetní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3" name="Google Shape;93;g17317840e70_4_0"/>
          <p:cNvSpPr/>
          <p:nvPr/>
        </p:nvSpPr>
        <p:spPr>
          <a:xfrm>
            <a:off x="3494545" y="5555425"/>
            <a:ext cx="1733931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Marketing a PR školy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4" name="Google Shape;94;g17317840e70_4_0"/>
          <p:cNvSpPr/>
          <p:nvPr/>
        </p:nvSpPr>
        <p:spPr>
          <a:xfrm>
            <a:off x="4470446" y="853169"/>
            <a:ext cx="2724201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Infrastruktura IT, její správa a zabezpečení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5" name="Google Shape;95;g17317840e70_4_0"/>
          <p:cNvSpPr/>
          <p:nvPr/>
        </p:nvSpPr>
        <p:spPr>
          <a:xfrm>
            <a:off x="9642870" y="283072"/>
            <a:ext cx="2022526" cy="154602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Metodické poradenství v oblasti inovací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6" name="Google Shape;96;g17317840e70_4_0"/>
          <p:cNvSpPr/>
          <p:nvPr/>
        </p:nvSpPr>
        <p:spPr>
          <a:xfrm>
            <a:off x="7560168" y="2402992"/>
            <a:ext cx="1950165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Strategické plánování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7" name="Google Shape;97;g17317840e70_4_0"/>
          <p:cNvSpPr/>
          <p:nvPr/>
        </p:nvSpPr>
        <p:spPr>
          <a:xfrm>
            <a:off x="8142258" y="3447079"/>
            <a:ext cx="2386365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Supervize pedagogického procesu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8" name="Google Shape;98;g17317840e70_4_0"/>
          <p:cNvSpPr/>
          <p:nvPr/>
        </p:nvSpPr>
        <p:spPr>
          <a:xfrm>
            <a:off x="197826" y="1390978"/>
            <a:ext cx="1450007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Sociální oblast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9" name="Google Shape;99;g17317840e70_4_0"/>
          <p:cNvSpPr/>
          <p:nvPr/>
        </p:nvSpPr>
        <p:spPr>
          <a:xfrm>
            <a:off x="8580965" y="5682782"/>
            <a:ext cx="1517109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Správa budov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0" name="Google Shape;100;g17317840e70_4_0"/>
          <p:cNvSpPr/>
          <p:nvPr/>
        </p:nvSpPr>
        <p:spPr>
          <a:xfrm>
            <a:off x="9572397" y="2600453"/>
            <a:ext cx="1517109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Podpora projektů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1" name="Google Shape;101;g17317840e70_4_0"/>
          <p:cNvSpPr/>
          <p:nvPr/>
        </p:nvSpPr>
        <p:spPr>
          <a:xfrm>
            <a:off x="4173073" y="359748"/>
            <a:ext cx="1571633" cy="49187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Logoped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2" name="Google Shape;102;g17317840e70_4_0"/>
          <p:cNvSpPr/>
          <p:nvPr/>
        </p:nvSpPr>
        <p:spPr>
          <a:xfrm>
            <a:off x="1647833" y="5411486"/>
            <a:ext cx="1731050" cy="49187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Psycholog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3" name="Google Shape;103;g17317840e70_4_0"/>
          <p:cNvSpPr/>
          <p:nvPr/>
        </p:nvSpPr>
        <p:spPr>
          <a:xfrm>
            <a:off x="426165" y="4999086"/>
            <a:ext cx="1611666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Semináře v CPV</a:t>
            </a:r>
            <a:endParaRPr b="0" i="0" sz="15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4" name="Google Shape;104;g17317840e70_4_0"/>
          <p:cNvSpPr/>
          <p:nvPr/>
        </p:nvSpPr>
        <p:spPr>
          <a:xfrm>
            <a:off x="2285872" y="231886"/>
            <a:ext cx="1597718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Akce pro komunitu</a:t>
            </a:r>
            <a:endParaRPr b="0" i="0" sz="15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5" name="Google Shape;105;g17317840e70_4_0"/>
          <p:cNvSpPr/>
          <p:nvPr/>
        </p:nvSpPr>
        <p:spPr>
          <a:xfrm>
            <a:off x="6647506" y="325307"/>
            <a:ext cx="2112410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Workshopy pro vedení škol</a:t>
            </a:r>
            <a:endParaRPr b="0" i="0" sz="15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6" name="Google Shape;106;g17317840e70_4_0"/>
          <p:cNvSpPr/>
          <p:nvPr/>
        </p:nvSpPr>
        <p:spPr>
          <a:xfrm>
            <a:off x="2123619" y="5906179"/>
            <a:ext cx="1672157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Odborná knihovna</a:t>
            </a:r>
            <a:endParaRPr b="0" i="0" sz="15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7" name="Google Shape;107;g17317840e70_4_0"/>
          <p:cNvSpPr/>
          <p:nvPr/>
        </p:nvSpPr>
        <p:spPr>
          <a:xfrm>
            <a:off x="2765557" y="2326419"/>
            <a:ext cx="1650541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Tematické pracovní skupiny</a:t>
            </a:r>
            <a:endParaRPr b="0" i="0" sz="1500" u="none" cap="none" strike="noStrike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8" name="Google Shape;108;g17317840e70_4_0"/>
          <p:cNvSpPr/>
          <p:nvPr/>
        </p:nvSpPr>
        <p:spPr>
          <a:xfrm>
            <a:off x="2394705" y="4048347"/>
            <a:ext cx="1847035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Právní poradenství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9" name="Google Shape;109;g17317840e70_4_0"/>
          <p:cNvSpPr/>
          <p:nvPr/>
        </p:nvSpPr>
        <p:spPr>
          <a:xfrm>
            <a:off x="10533333" y="5665538"/>
            <a:ext cx="1579235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Infoservis regionu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0" name="Google Shape;110;g17317840e70_4_0"/>
          <p:cNvSpPr/>
          <p:nvPr/>
        </p:nvSpPr>
        <p:spPr>
          <a:xfrm>
            <a:off x="10320901" y="2063454"/>
            <a:ext cx="1755805" cy="49187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Ekonomika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1" name="Google Shape;111;g17317840e70_4_0"/>
          <p:cNvSpPr/>
          <p:nvPr/>
        </p:nvSpPr>
        <p:spPr>
          <a:xfrm>
            <a:off x="686562" y="2005366"/>
            <a:ext cx="1743905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Podpora eventů a akcí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2" name="Google Shape;112;g17317840e70_4_0"/>
          <p:cNvSpPr/>
          <p:nvPr/>
        </p:nvSpPr>
        <p:spPr>
          <a:xfrm>
            <a:off x="5202082" y="6039475"/>
            <a:ext cx="1733931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Facilitace, mediace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3" name="Google Shape;113;g17317840e70_4_0"/>
          <p:cNvSpPr/>
          <p:nvPr/>
        </p:nvSpPr>
        <p:spPr>
          <a:xfrm>
            <a:off x="9994476" y="3451026"/>
            <a:ext cx="1959654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Průvodce regionálního plánu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4" name="Google Shape;114;g17317840e70_4_0"/>
          <p:cNvSpPr/>
          <p:nvPr/>
        </p:nvSpPr>
        <p:spPr>
          <a:xfrm>
            <a:off x="4851922" y="4305762"/>
            <a:ext cx="1733931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Průvodci ve školách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5" name="Google Shape;115;g17317840e70_4_0"/>
          <p:cNvSpPr/>
          <p:nvPr/>
        </p:nvSpPr>
        <p:spPr>
          <a:xfrm>
            <a:off x="979394" y="3220890"/>
            <a:ext cx="1733931" cy="49187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PR školy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6" name="Google Shape;116;g17317840e70_4_0"/>
          <p:cNvSpPr/>
          <p:nvPr/>
        </p:nvSpPr>
        <p:spPr>
          <a:xfrm>
            <a:off x="7892950" y="5243909"/>
            <a:ext cx="1207683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B3C6E7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Správa webu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7" name="Google Shape;117;g17317840e70_4_0"/>
          <p:cNvSpPr/>
          <p:nvPr/>
        </p:nvSpPr>
        <p:spPr>
          <a:xfrm>
            <a:off x="6675732" y="1714762"/>
            <a:ext cx="1833896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b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8" name="Google Shape;118;g17317840e70_4_0"/>
          <p:cNvSpPr/>
          <p:nvPr/>
        </p:nvSpPr>
        <p:spPr>
          <a:xfrm>
            <a:off x="2507809" y="1304759"/>
            <a:ext cx="1733931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Rozvojový plán školy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9" name="Google Shape;119;g17317840e70_4_0"/>
          <p:cNvSpPr/>
          <p:nvPr/>
        </p:nvSpPr>
        <p:spPr>
          <a:xfrm>
            <a:off x="120694" y="3963937"/>
            <a:ext cx="1733931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Mentoring v týmu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0" name="Google Shape;120;g17317840e70_4_0"/>
          <p:cNvSpPr/>
          <p:nvPr/>
        </p:nvSpPr>
        <p:spPr>
          <a:xfrm>
            <a:off x="6578707" y="4099015"/>
            <a:ext cx="2109268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Podpora psychického zdraví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1" name="Google Shape;121;g17317840e70_4_0"/>
          <p:cNvSpPr/>
          <p:nvPr/>
        </p:nvSpPr>
        <p:spPr>
          <a:xfrm>
            <a:off x="9670704" y="4958846"/>
            <a:ext cx="1733931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  </a:t>
            </a:r>
            <a:b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2" name="Google Shape;122;g17317840e70_4_0"/>
          <p:cNvSpPr/>
          <p:nvPr/>
        </p:nvSpPr>
        <p:spPr>
          <a:xfrm>
            <a:off x="5909285" y="5074572"/>
            <a:ext cx="2109268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FFF2CC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Konzultace náplně šablon</a:t>
            </a: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3" name="Google Shape;123;g17317840e70_4_0"/>
          <p:cNvSpPr/>
          <p:nvPr/>
        </p:nvSpPr>
        <p:spPr>
          <a:xfrm>
            <a:off x="6162541" y="3136167"/>
            <a:ext cx="2275530" cy="1194641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D8E2F3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Semináře pro pedagogy</a:t>
            </a:r>
            <a:b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4" name="Google Shape;124;g17317840e70_4_0"/>
          <p:cNvSpPr/>
          <p:nvPr/>
        </p:nvSpPr>
        <p:spPr>
          <a:xfrm>
            <a:off x="3751768" y="3751052"/>
            <a:ext cx="1833896" cy="843258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br>
              <a:rPr b="1" i="0" lang="cs-CZ" sz="1500" u="none" cap="none" strike="noStrik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endParaRPr b="0" i="0" sz="1500" u="none" cap="none" strike="noStrike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72ab757d94_4_349"/>
          <p:cNvSpPr txBox="1"/>
          <p:nvPr>
            <p:ph idx="1" type="body"/>
          </p:nvPr>
        </p:nvSpPr>
        <p:spPr>
          <a:xfrm>
            <a:off x="838200" y="1253400"/>
            <a:ext cx="105156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cs-CZ" sz="2400">
                <a:latin typeface="Arial"/>
                <a:ea typeface="Arial"/>
                <a:cs typeface="Arial"/>
                <a:sym typeface="Arial"/>
              </a:rPr>
              <a:t>Typy služeb z pohledu financování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0" name="Google Shape;130;g172ab757d94_4_349"/>
          <p:cNvGrpSpPr/>
          <p:nvPr/>
        </p:nvGrpSpPr>
        <p:grpSpPr>
          <a:xfrm>
            <a:off x="-4589150" y="784601"/>
            <a:ext cx="15975216" cy="6463200"/>
            <a:chOff x="-5427350" y="-831135"/>
            <a:chExt cx="15975216" cy="6463200"/>
          </a:xfrm>
        </p:grpSpPr>
        <p:sp>
          <p:nvSpPr>
            <p:cNvPr id="131" name="Google Shape;131;g172ab757d94_4_349"/>
            <p:cNvSpPr/>
            <p:nvPr/>
          </p:nvSpPr>
          <p:spPr>
            <a:xfrm>
              <a:off x="-5427350" y="-831135"/>
              <a:ext cx="6463200" cy="6463200"/>
            </a:xfrm>
            <a:prstGeom prst="blockArc">
              <a:avLst>
                <a:gd fmla="val 18900000" name="adj1"/>
                <a:gd fmla="val 2700000" name="adj2"/>
                <a:gd fmla="val 334" name="adj3"/>
              </a:avLst>
            </a:prstGeom>
            <a:noFill/>
            <a:ln cap="flat" cmpd="sng" w="25400">
              <a:solidFill>
                <a:srgbClr val="345A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g172ab757d94_4_349"/>
            <p:cNvSpPr/>
            <p:nvPr/>
          </p:nvSpPr>
          <p:spPr>
            <a:xfrm>
              <a:off x="666349" y="480078"/>
              <a:ext cx="9881400" cy="960300"/>
            </a:xfrm>
            <a:prstGeom prst="rect">
              <a:avLst/>
            </a:prstGeom>
            <a:solidFill>
              <a:srgbClr val="C5CD2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g172ab757d94_4_349"/>
            <p:cNvSpPr txBox="1"/>
            <p:nvPr/>
          </p:nvSpPr>
          <p:spPr>
            <a:xfrm>
              <a:off x="666349" y="480078"/>
              <a:ext cx="9881400" cy="9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175" lIns="762125" spcFirstLastPara="1" rIns="43175" wrap="square" tIns="43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0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Služby </a:t>
              </a:r>
              <a:r>
                <a:rPr b="1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veřejné a informační</a:t>
              </a:r>
              <a:r>
                <a:rPr b="0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pro všechny, činnost pro region, péče o partnerství - zdarma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g172ab757d94_4_349"/>
            <p:cNvSpPr/>
            <p:nvPr/>
          </p:nvSpPr>
          <p:spPr>
            <a:xfrm>
              <a:off x="66250" y="360059"/>
              <a:ext cx="1200300" cy="1200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g172ab757d94_4_349"/>
            <p:cNvSpPr/>
            <p:nvPr/>
          </p:nvSpPr>
          <p:spPr>
            <a:xfrm>
              <a:off x="1015366" y="1920314"/>
              <a:ext cx="9532500" cy="960300"/>
            </a:xfrm>
            <a:prstGeom prst="rect">
              <a:avLst/>
            </a:prstGeom>
            <a:solidFill>
              <a:srgbClr val="32B0E8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g172ab757d94_4_349"/>
            <p:cNvSpPr txBox="1"/>
            <p:nvPr/>
          </p:nvSpPr>
          <p:spPr>
            <a:xfrm>
              <a:off x="1015366" y="1920314"/>
              <a:ext cx="9532500" cy="9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175" lIns="762125" spcFirstLastPara="1" rIns="43175" wrap="square" tIns="43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0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Služby pro </a:t>
              </a:r>
              <a:r>
                <a:rPr b="1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vzdělávaní pedagogické i nepedagogické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0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	pro členy partnerství sleva v rámci podpory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0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	významná sleva pro financující subjekty – obce a jejich školy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g172ab757d94_4_349"/>
            <p:cNvSpPr/>
            <p:nvPr/>
          </p:nvSpPr>
          <p:spPr>
            <a:xfrm>
              <a:off x="415268" y="1800295"/>
              <a:ext cx="1200300" cy="1200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g172ab757d94_4_349"/>
            <p:cNvSpPr/>
            <p:nvPr/>
          </p:nvSpPr>
          <p:spPr>
            <a:xfrm>
              <a:off x="666349" y="3360550"/>
              <a:ext cx="9881400" cy="960300"/>
            </a:xfrm>
            <a:prstGeom prst="rect">
              <a:avLst/>
            </a:prstGeom>
            <a:solidFill>
              <a:srgbClr val="F07D1B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g172ab757d94_4_349"/>
            <p:cNvSpPr txBox="1"/>
            <p:nvPr/>
          </p:nvSpPr>
          <p:spPr>
            <a:xfrm>
              <a:off x="666349" y="3360550"/>
              <a:ext cx="9881400" cy="9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175" lIns="762125" spcFirstLastPara="1" rIns="43175" wrap="square" tIns="43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0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Služby </a:t>
              </a:r>
              <a:r>
                <a:rPr b="1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nabízené</a:t>
              </a:r>
              <a:r>
                <a:rPr b="0" i="0" lang="cs-CZ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hospodářská činnost a financovaní, i subjektům mimo region a vzdělávání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g172ab757d94_4_349"/>
            <p:cNvSpPr/>
            <p:nvPr/>
          </p:nvSpPr>
          <p:spPr>
            <a:xfrm>
              <a:off x="66250" y="3240531"/>
              <a:ext cx="1200300" cy="120030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72ab757d94_4_427"/>
          <p:cNvSpPr txBox="1"/>
          <p:nvPr>
            <p:ph idx="1" type="body"/>
          </p:nvPr>
        </p:nvSpPr>
        <p:spPr>
          <a:xfrm>
            <a:off x="833268" y="1291702"/>
            <a:ext cx="5181600" cy="47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cs-CZ" sz="2400">
                <a:latin typeface="Arial"/>
                <a:ea typeface="Arial"/>
                <a:cs typeface="Arial"/>
                <a:sym typeface="Arial"/>
              </a:rPr>
              <a:t>     Financování 2022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172ab757d94_4_427"/>
          <p:cNvSpPr txBox="1"/>
          <p:nvPr>
            <p:ph idx="4294967295" type="body"/>
          </p:nvPr>
        </p:nvSpPr>
        <p:spPr>
          <a:xfrm>
            <a:off x="6172200" y="1291701"/>
            <a:ext cx="5181600" cy="501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4572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cs-CZ" sz="2400">
                <a:latin typeface="Arial"/>
                <a:ea typeface="Arial"/>
                <a:cs typeface="Arial"/>
                <a:sym typeface="Arial"/>
              </a:rPr>
              <a:t>       Financování 2025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4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7" name="Google Shape;147;g172ab757d94_4_4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2136" y="2029121"/>
            <a:ext cx="4670700" cy="41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72ab757d94_4_4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21025" y="1974821"/>
            <a:ext cx="5496300" cy="425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72ab757d94_4_505"/>
          <p:cNvSpPr/>
          <p:nvPr/>
        </p:nvSpPr>
        <p:spPr>
          <a:xfrm>
            <a:off x="691600" y="931525"/>
            <a:ext cx="3441300" cy="3137700"/>
          </a:xfrm>
          <a:prstGeom prst="pie">
            <a:avLst>
              <a:gd fmla="val 10788413" name="adj1"/>
              <a:gd fmla="val 6162" name="adj2"/>
            </a:avLst>
          </a:prstGeom>
          <a:solidFill>
            <a:srgbClr val="44B7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Vzdělávací podpora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g172ab757d94_4_505"/>
          <p:cNvSpPr txBox="1"/>
          <p:nvPr/>
        </p:nvSpPr>
        <p:spPr>
          <a:xfrm>
            <a:off x="8117125" y="2716875"/>
            <a:ext cx="3835200" cy="41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Facilitace, mediace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Podpora eventů a akcí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Podpora projektů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Spolupráce jídelen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Certifikovaná skartace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Ekonomika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Marketing a PR školy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 školy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Právní poradenství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Správa a zabezpečení infrastruktury IT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Správa budov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Správa webu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172ab757d94_4_505"/>
          <p:cNvSpPr txBox="1"/>
          <p:nvPr/>
        </p:nvSpPr>
        <p:spPr>
          <a:xfrm>
            <a:off x="4232725" y="2741175"/>
            <a:ext cx="41361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Logoped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Mentoring v týmu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Psycholog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Sociální oblast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Supervize pedagogického procesu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Metodické poradenství v oblasti inovací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Podpora psychického zdraví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Průvodce regionálního plánu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Strategické plánování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172ab757d94_4_505"/>
          <p:cNvSpPr txBox="1"/>
          <p:nvPr/>
        </p:nvSpPr>
        <p:spPr>
          <a:xfrm>
            <a:off x="301600" y="2741175"/>
            <a:ext cx="39837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Akce pro komunitu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Infoservis regionu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Konzultace náplně šablon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Průvodci ve školách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Rozvojový plán školy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Semináře pro pedagogy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Semináře v CPV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1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Tematické pracovní skupiny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Odborná knihovna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Workshopy pro vedení škol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172ab757d94_4_505"/>
          <p:cNvSpPr/>
          <p:nvPr/>
        </p:nvSpPr>
        <p:spPr>
          <a:xfrm>
            <a:off x="4453976" y="848273"/>
            <a:ext cx="3441300" cy="3304200"/>
          </a:xfrm>
          <a:prstGeom prst="pie">
            <a:avLst>
              <a:gd fmla="val 10788413" name="adj1"/>
              <a:gd fmla="val 6162" name="adj2"/>
            </a:avLst>
          </a:prstGeom>
          <a:solidFill>
            <a:srgbClr val="C86EA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Mezioborová podpora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172ab757d94_4_505"/>
          <p:cNvSpPr/>
          <p:nvPr/>
        </p:nvSpPr>
        <p:spPr>
          <a:xfrm>
            <a:off x="8292550" y="924476"/>
            <a:ext cx="3267900" cy="3137700"/>
          </a:xfrm>
          <a:prstGeom prst="pie">
            <a:avLst>
              <a:gd fmla="val 10788413" name="adj1"/>
              <a:gd fmla="val 6162" name="adj2"/>
            </a:avLst>
          </a:prstGeom>
          <a:solidFill>
            <a:srgbClr val="C5D30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Technická podpora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2022-09-20T09:18:05Z</dcterms:created>
  <dc:creator>Sokolovi</dc:creator>
</cp:coreProperties>
</file>